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97" r:id="rId3"/>
    <p:sldId id="259" r:id="rId4"/>
    <p:sldId id="260" r:id="rId5"/>
    <p:sldId id="261" r:id="rId6"/>
    <p:sldId id="263" r:id="rId7"/>
    <p:sldId id="264" r:id="rId8"/>
    <p:sldId id="265" r:id="rId9"/>
    <p:sldId id="266" r:id="rId10"/>
    <p:sldId id="324" r:id="rId11"/>
    <p:sldId id="305" r:id="rId12"/>
    <p:sldId id="306" r:id="rId13"/>
    <p:sldId id="325" r:id="rId14"/>
    <p:sldId id="275" r:id="rId15"/>
    <p:sldId id="276" r:id="rId16"/>
    <p:sldId id="327" r:id="rId17"/>
    <p:sldId id="277" r:id="rId18"/>
    <p:sldId id="328" r:id="rId19"/>
    <p:sldId id="296" r:id="rId20"/>
    <p:sldId id="298" r:id="rId21"/>
    <p:sldId id="329" r:id="rId22"/>
    <p:sldId id="310" r:id="rId23"/>
    <p:sldId id="311" r:id="rId24"/>
    <p:sldId id="312" r:id="rId25"/>
    <p:sldId id="313" r:id="rId26"/>
    <p:sldId id="314" r:id="rId27"/>
    <p:sldId id="315" r:id="rId28"/>
    <p:sldId id="316" r:id="rId29"/>
    <p:sldId id="317" r:id="rId30"/>
    <p:sldId id="318" r:id="rId31"/>
    <p:sldId id="319" r:id="rId32"/>
    <p:sldId id="320" r:id="rId33"/>
    <p:sldId id="321" r:id="rId34"/>
    <p:sldId id="322" r:id="rId35"/>
    <p:sldId id="323" r:id="rId36"/>
    <p:sldId id="330" r:id="rId37"/>
    <p:sldId id="295" r:id="rId38"/>
    <p:sldId id="308" r:id="rId39"/>
    <p:sldId id="307" r:id="rId40"/>
    <p:sldId id="331"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241" autoAdjust="0"/>
  </p:normalViewPr>
  <p:slideViewPr>
    <p:cSldViewPr>
      <p:cViewPr varScale="1">
        <p:scale>
          <a:sx n="71" d="100"/>
          <a:sy n="71" d="100"/>
        </p:scale>
        <p:origin x="-1338"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5710FB-A7AE-411A-82B6-2BB918526F58}" type="datetimeFigureOut">
              <a:rPr lang="en-US" smtClean="0"/>
              <a:pPr/>
              <a:t>1/28/2015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2BEE6C-F5F5-4275-B34D-6EACE0933F2A}" type="slidenum">
              <a:rPr lang="en-US" smtClean="0"/>
              <a:pPr/>
              <a:t>‹#›</a:t>
            </a:fld>
            <a:endParaRPr lang="en-US"/>
          </a:p>
        </p:txBody>
      </p:sp>
    </p:spTree>
    <p:extLst>
      <p:ext uri="{BB962C8B-B14F-4D97-AF65-F5344CB8AC3E}">
        <p14:creationId xmlns:p14="http://schemas.microsoft.com/office/powerpoint/2010/main" val="58889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1</a:t>
            </a:fld>
            <a:endParaRPr lang="en-US"/>
          </a:p>
        </p:txBody>
      </p:sp>
    </p:spTree>
    <p:extLst>
      <p:ext uri="{BB962C8B-B14F-4D97-AF65-F5344CB8AC3E}">
        <p14:creationId xmlns:p14="http://schemas.microsoft.com/office/powerpoint/2010/main" val="2537078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2</a:t>
            </a:fld>
            <a:endParaRPr lang="en-US"/>
          </a:p>
        </p:txBody>
      </p:sp>
    </p:spTree>
    <p:extLst>
      <p:ext uri="{BB962C8B-B14F-4D97-AF65-F5344CB8AC3E}">
        <p14:creationId xmlns:p14="http://schemas.microsoft.com/office/powerpoint/2010/main" val="1578400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TextEdit="1"/>
          </p:cNvSpPr>
          <p:nvPr>
            <p:ph type="sldImg"/>
          </p:nvPr>
        </p:nvSpPr>
        <p:spPr bwMode="auto">
          <a:xfrm>
            <a:off x="1144588" y="688975"/>
            <a:ext cx="4572000" cy="3429000"/>
          </a:xfrm>
          <a:noFill/>
          <a:ln>
            <a:solidFill>
              <a:srgbClr val="000000"/>
            </a:solidFill>
            <a:miter lim="800000"/>
            <a:headEnd/>
            <a:tailEnd/>
          </a:ln>
        </p:spPr>
      </p:sp>
      <p:sp>
        <p:nvSpPr>
          <p:cNvPr id="31747" name="Rectangle 3"/>
          <p:cNvSpPr>
            <a:spLocks noGrp="1"/>
          </p:cNvSpPr>
          <p:nvPr>
            <p:ph type="body" idx="1"/>
          </p:nvPr>
        </p:nvSpPr>
        <p:spPr bwMode="auto">
          <a:xfrm>
            <a:off x="686421" y="4347148"/>
            <a:ext cx="5485158" cy="4109803"/>
          </a:xfrm>
          <a:noFill/>
        </p:spPr>
        <p:txBody>
          <a:bodyPr wrap="square" numCol="1" anchor="t" anchorCtr="0" compatLnSpc="1">
            <a:prstTxWarp prst="textNoShape">
              <a:avLst/>
            </a:prstTxWarp>
          </a:bodyPr>
          <a:lstStyle/>
          <a:p>
            <a:endParaRPr lang="en-US" smtClean="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4</a:t>
            </a:fld>
            <a:endParaRPr lang="en-US"/>
          </a:p>
        </p:txBody>
      </p:sp>
    </p:spTree>
    <p:extLst>
      <p:ext uri="{BB962C8B-B14F-4D97-AF65-F5344CB8AC3E}">
        <p14:creationId xmlns:p14="http://schemas.microsoft.com/office/powerpoint/2010/main" val="2447184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5</a:t>
            </a:fld>
            <a:endParaRPr lang="en-US"/>
          </a:p>
        </p:txBody>
      </p:sp>
    </p:spTree>
    <p:extLst>
      <p:ext uri="{BB962C8B-B14F-4D97-AF65-F5344CB8AC3E}">
        <p14:creationId xmlns:p14="http://schemas.microsoft.com/office/powerpoint/2010/main" val="21532794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6</a:t>
            </a:fld>
            <a:endParaRPr lang="en-US"/>
          </a:p>
        </p:txBody>
      </p:sp>
    </p:spTree>
    <p:extLst>
      <p:ext uri="{BB962C8B-B14F-4D97-AF65-F5344CB8AC3E}">
        <p14:creationId xmlns:p14="http://schemas.microsoft.com/office/powerpoint/2010/main" val="4016833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7</a:t>
            </a:fld>
            <a:endParaRPr lang="en-US"/>
          </a:p>
        </p:txBody>
      </p:sp>
    </p:spTree>
    <p:extLst>
      <p:ext uri="{BB962C8B-B14F-4D97-AF65-F5344CB8AC3E}">
        <p14:creationId xmlns:p14="http://schemas.microsoft.com/office/powerpoint/2010/main" val="804778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8</a:t>
            </a:fld>
            <a:endParaRPr lang="en-US"/>
          </a:p>
        </p:txBody>
      </p:sp>
    </p:spTree>
    <p:extLst>
      <p:ext uri="{BB962C8B-B14F-4D97-AF65-F5344CB8AC3E}">
        <p14:creationId xmlns:p14="http://schemas.microsoft.com/office/powerpoint/2010/main" val="27403547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9</a:t>
            </a:fld>
            <a:endParaRPr lang="en-US"/>
          </a:p>
        </p:txBody>
      </p:sp>
    </p:spTree>
    <p:extLst>
      <p:ext uri="{BB962C8B-B14F-4D97-AF65-F5344CB8AC3E}">
        <p14:creationId xmlns:p14="http://schemas.microsoft.com/office/powerpoint/2010/main" val="3883167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TextEdit="1"/>
          </p:cNvSpPr>
          <p:nvPr>
            <p:ph type="sldImg"/>
          </p:nvPr>
        </p:nvSpPr>
        <p:spPr bwMode="auto">
          <a:noFill/>
          <a:ln>
            <a:solidFill>
              <a:srgbClr val="000000"/>
            </a:solidFill>
            <a:miter lim="800000"/>
            <a:headEnd/>
            <a:tailEnd/>
          </a:ln>
        </p:spPr>
      </p:sp>
      <p:sp>
        <p:nvSpPr>
          <p:cNvPr id="34819" name="Rectangle 3"/>
          <p:cNvSpPr>
            <a:spLocks noGrp="1"/>
          </p:cNvSpPr>
          <p:nvPr>
            <p:ph type="body" idx="1"/>
          </p:nvPr>
        </p:nvSpPr>
        <p:spPr bwMode="auto">
          <a:noFill/>
        </p:spPr>
        <p:txBody>
          <a:bodyPr wrap="square" numCol="1" anchor="t" anchorCtr="0" compatLnSpc="1">
            <a:prstTxWarp prst="textNoShape">
              <a:avLst/>
            </a:prstTxWarp>
          </a:bodyPr>
          <a:lstStyle/>
          <a:p>
            <a:endParaRPr lang="en-US" altLang="en-US" smtClean="0">
              <a:ea typeface="ＭＳ Ｐゴシック"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12</a:t>
            </a:fld>
            <a:endParaRPr lang="en-US"/>
          </a:p>
        </p:txBody>
      </p:sp>
    </p:spTree>
    <p:extLst>
      <p:ext uri="{BB962C8B-B14F-4D97-AF65-F5344CB8AC3E}">
        <p14:creationId xmlns:p14="http://schemas.microsoft.com/office/powerpoint/2010/main" val="3078163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42BEE6C-F5F5-4275-B34D-6EACE0933F2A}"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15</a:t>
            </a:fld>
            <a:endParaRPr lang="en-US"/>
          </a:p>
        </p:txBody>
      </p:sp>
    </p:spTree>
    <p:extLst>
      <p:ext uri="{BB962C8B-B14F-4D97-AF65-F5344CB8AC3E}">
        <p14:creationId xmlns:p14="http://schemas.microsoft.com/office/powerpoint/2010/main" val="3609170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17</a:t>
            </a:fld>
            <a:endParaRPr lang="en-US"/>
          </a:p>
        </p:txBody>
      </p:sp>
    </p:spTree>
    <p:extLst>
      <p:ext uri="{BB962C8B-B14F-4D97-AF65-F5344CB8AC3E}">
        <p14:creationId xmlns:p14="http://schemas.microsoft.com/office/powerpoint/2010/main" val="1161566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84996" name="Slide Number Placeholder 3"/>
          <p:cNvSpPr>
            <a:spLocks noGrp="1"/>
          </p:cNvSpPr>
          <p:nvPr>
            <p:ph type="sldNum" sz="quarter" idx="5"/>
          </p:nvPr>
        </p:nvSpPr>
        <p:spPr bwMode="auto">
          <a:noFill/>
          <a:ln>
            <a:miter lim="800000"/>
            <a:headEnd/>
            <a:tailEnd/>
          </a:ln>
        </p:spPr>
        <p:txBody>
          <a:bodyPr/>
          <a:lstStyle/>
          <a:p>
            <a:fld id="{DF87F3F7-230B-4B1C-98AB-F0E3DB871473}" type="slidenum">
              <a:rPr lang="en-US" smtClean="0">
                <a:latin typeface="Arial" charset="0"/>
              </a:rPr>
              <a:pPr/>
              <a:t>19</a:t>
            </a:fld>
            <a:endParaRPr lang="en-US"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pPr/>
              <a:t>20</a:t>
            </a:fld>
            <a:endParaRPr lang="en-US"/>
          </a:p>
        </p:txBody>
      </p:sp>
    </p:spTree>
    <p:extLst>
      <p:ext uri="{BB962C8B-B14F-4D97-AF65-F5344CB8AC3E}">
        <p14:creationId xmlns:p14="http://schemas.microsoft.com/office/powerpoint/2010/main" val="39085511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67588" name="Slide Number Placeholder 3"/>
          <p:cNvSpPr>
            <a:spLocks noGrp="1"/>
          </p:cNvSpPr>
          <p:nvPr>
            <p:ph type="sldNum" sz="quarter" idx="5"/>
          </p:nvPr>
        </p:nvSpPr>
        <p:spPr bwMode="auto">
          <a:noFill/>
          <a:ln>
            <a:miter lim="800000"/>
            <a:headEnd/>
            <a:tailEnd/>
          </a:ln>
        </p:spPr>
        <p:txBody>
          <a:bodyPr/>
          <a:lstStyle/>
          <a:p>
            <a:fld id="{38477D06-DCFA-4F28-BEFF-69A1A4017353}" type="slidenum">
              <a:rPr lang="en-US" smtClean="0">
                <a:solidFill>
                  <a:prstClr val="black"/>
                </a:solidFill>
                <a:latin typeface="Arial" charset="0"/>
              </a:rPr>
              <a:pPr/>
              <a:t>22</a:t>
            </a:fld>
            <a:endParaRPr lang="en-US" smtClean="0">
              <a:solidFill>
                <a:prstClr val="black"/>
              </a:solidFill>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57348" name="Slide Number Placeholder 3"/>
          <p:cNvSpPr>
            <a:spLocks noGrp="1"/>
          </p:cNvSpPr>
          <p:nvPr>
            <p:ph type="sldNum" sz="quarter" idx="5"/>
          </p:nvPr>
        </p:nvSpPr>
        <p:spPr bwMode="auto">
          <a:noFill/>
          <a:ln>
            <a:miter lim="800000"/>
            <a:headEnd/>
            <a:tailEnd/>
          </a:ln>
        </p:spPr>
        <p:txBody>
          <a:bodyPr/>
          <a:lstStyle/>
          <a:p>
            <a:fld id="{6D8808AE-0763-4ED6-AF5E-A59184F7AB67}" type="slidenum">
              <a:rPr lang="en-US" smtClean="0">
                <a:solidFill>
                  <a:srgbClr val="000000"/>
                </a:solidFill>
                <a:latin typeface="Arial" charset="0"/>
              </a:rPr>
              <a:pPr/>
              <a:t>23</a:t>
            </a:fld>
            <a:endParaRPr lang="en-US" smtClean="0">
              <a:solidFill>
                <a:srgbClr val="000000"/>
              </a:solidFill>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xfrm>
            <a:off x="1144588" y="688975"/>
            <a:ext cx="4572000" cy="3430588"/>
          </a:xfrm>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58372" name="Slide Number Placeholder 3"/>
          <p:cNvSpPr>
            <a:spLocks noGrp="1"/>
          </p:cNvSpPr>
          <p:nvPr>
            <p:ph type="sldNum" sz="quarter" idx="5"/>
          </p:nvPr>
        </p:nvSpPr>
        <p:spPr bwMode="auto">
          <a:noFill/>
          <a:ln>
            <a:miter lim="800000"/>
            <a:headEnd/>
            <a:tailEnd/>
          </a:ln>
        </p:spPr>
        <p:txBody>
          <a:bodyPr/>
          <a:lstStyle/>
          <a:p>
            <a:fld id="{3381D97A-4F3D-48C3-92FA-D9C2AA82B122}" type="slidenum">
              <a:rPr lang="en-US" smtClean="0">
                <a:solidFill>
                  <a:srgbClr val="000000"/>
                </a:solidFill>
                <a:latin typeface="Arial" charset="0"/>
              </a:rPr>
              <a:pPr/>
              <a:t>24</a:t>
            </a:fld>
            <a:endParaRPr lang="en-US" smtClean="0">
              <a:solidFill>
                <a:srgbClr val="000000"/>
              </a:solidFill>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60420" name="Slide Number Placeholder 3"/>
          <p:cNvSpPr>
            <a:spLocks noGrp="1"/>
          </p:cNvSpPr>
          <p:nvPr>
            <p:ph type="sldNum" sz="quarter" idx="5"/>
          </p:nvPr>
        </p:nvSpPr>
        <p:spPr bwMode="auto">
          <a:noFill/>
          <a:ln>
            <a:miter lim="800000"/>
            <a:headEnd/>
            <a:tailEnd/>
          </a:ln>
        </p:spPr>
        <p:txBody>
          <a:bodyPr/>
          <a:lstStyle/>
          <a:p>
            <a:fld id="{52FDD354-4831-48AE-9E39-05AD9D2CB734}" type="slidenum">
              <a:rPr lang="en-US" smtClean="0">
                <a:solidFill>
                  <a:srgbClr val="000000"/>
                </a:solidFill>
                <a:latin typeface="Arial" charset="0"/>
              </a:rPr>
              <a:pPr/>
              <a:t>25</a:t>
            </a:fld>
            <a:endParaRPr lang="en-US" smtClean="0">
              <a:solidFill>
                <a:srgbClr val="000000"/>
              </a:solidFill>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xfrm>
            <a:off x="1144588" y="688975"/>
            <a:ext cx="4572000" cy="3430588"/>
          </a:xfrm>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61444" name="Slide Number Placeholder 3"/>
          <p:cNvSpPr>
            <a:spLocks noGrp="1"/>
          </p:cNvSpPr>
          <p:nvPr>
            <p:ph type="sldNum" sz="quarter" idx="5"/>
          </p:nvPr>
        </p:nvSpPr>
        <p:spPr bwMode="auto">
          <a:noFill/>
          <a:ln>
            <a:miter lim="800000"/>
            <a:headEnd/>
            <a:tailEnd/>
          </a:ln>
        </p:spPr>
        <p:txBody>
          <a:bodyPr/>
          <a:lstStyle/>
          <a:p>
            <a:fld id="{A4F0E475-031D-47C8-A910-8588BB8F8A04}" type="slidenum">
              <a:rPr lang="en-US" smtClean="0">
                <a:solidFill>
                  <a:srgbClr val="000000"/>
                </a:solidFill>
                <a:latin typeface="Arial" charset="0"/>
              </a:rPr>
              <a:pPr/>
              <a:t>26</a:t>
            </a:fld>
            <a:endParaRPr lang="en-US" smtClean="0">
              <a:solidFill>
                <a:srgbClr val="000000"/>
              </a:solidFill>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xfrm>
            <a:off x="1144588" y="688975"/>
            <a:ext cx="4572000" cy="3430588"/>
          </a:xfrm>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59396" name="Slide Number Placeholder 3"/>
          <p:cNvSpPr>
            <a:spLocks noGrp="1"/>
          </p:cNvSpPr>
          <p:nvPr>
            <p:ph type="sldNum" sz="quarter" idx="5"/>
          </p:nvPr>
        </p:nvSpPr>
        <p:spPr bwMode="auto">
          <a:noFill/>
          <a:ln>
            <a:miter lim="800000"/>
            <a:headEnd/>
            <a:tailEnd/>
          </a:ln>
        </p:spPr>
        <p:txBody>
          <a:bodyPr/>
          <a:lstStyle/>
          <a:p>
            <a:fld id="{6B71C72C-3F08-494D-A30A-5B037A6FF088}" type="slidenum">
              <a:rPr lang="en-US" smtClean="0">
                <a:solidFill>
                  <a:srgbClr val="000000"/>
                </a:solidFill>
                <a:latin typeface="Arial" charset="0"/>
              </a:rPr>
              <a:pPr/>
              <a:t>27</a:t>
            </a:fld>
            <a:endParaRPr lang="en-US" smtClean="0">
              <a:solidFill>
                <a:srgbClr val="000000"/>
              </a:solidFill>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69636" name="Slide Number Placeholder 3"/>
          <p:cNvSpPr>
            <a:spLocks noGrp="1"/>
          </p:cNvSpPr>
          <p:nvPr>
            <p:ph type="sldNum" sz="quarter" idx="5"/>
          </p:nvPr>
        </p:nvSpPr>
        <p:spPr bwMode="auto">
          <a:noFill/>
          <a:ln>
            <a:miter lim="800000"/>
            <a:headEnd/>
            <a:tailEnd/>
          </a:ln>
        </p:spPr>
        <p:txBody>
          <a:bodyPr/>
          <a:lstStyle/>
          <a:p>
            <a:fld id="{6FEC97D2-7126-4469-9FE7-A02E021760BF}" type="slidenum">
              <a:rPr lang="en-US" smtClean="0">
                <a:solidFill>
                  <a:prstClr val="black"/>
                </a:solidFill>
                <a:latin typeface="Arial" charset="0"/>
              </a:rPr>
              <a:pPr/>
              <a:t>28</a:t>
            </a:fld>
            <a:endParaRPr lang="en-US" smtClean="0">
              <a:solidFill>
                <a:prstClr val="black"/>
              </a:solidFill>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68612" name="Slide Number Placeholder 3"/>
          <p:cNvSpPr>
            <a:spLocks noGrp="1"/>
          </p:cNvSpPr>
          <p:nvPr>
            <p:ph type="sldNum" sz="quarter" idx="5"/>
          </p:nvPr>
        </p:nvSpPr>
        <p:spPr bwMode="auto">
          <a:noFill/>
          <a:ln>
            <a:miter lim="800000"/>
            <a:headEnd/>
            <a:tailEnd/>
          </a:ln>
        </p:spPr>
        <p:txBody>
          <a:bodyPr/>
          <a:lstStyle/>
          <a:p>
            <a:fld id="{C026F68D-876A-4BA4-A3F6-6DD9C27782E6}" type="slidenum">
              <a:rPr lang="en-US" smtClean="0">
                <a:solidFill>
                  <a:prstClr val="black"/>
                </a:solidFill>
                <a:latin typeface="Arial" charset="0"/>
              </a:rPr>
              <a:pPr/>
              <a:t>29</a:t>
            </a:fld>
            <a:endParaRPr lang="en-US" smtClean="0">
              <a:solidFill>
                <a:prstClr val="black"/>
              </a:solidFill>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xfrm>
            <a:off x="1144588" y="688975"/>
            <a:ext cx="4572000" cy="3430588"/>
          </a:xfrm>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71684" name="Slide Number Placeholder 3"/>
          <p:cNvSpPr>
            <a:spLocks noGrp="1"/>
          </p:cNvSpPr>
          <p:nvPr>
            <p:ph type="sldNum" sz="quarter" idx="5"/>
          </p:nvPr>
        </p:nvSpPr>
        <p:spPr bwMode="auto">
          <a:noFill/>
          <a:ln>
            <a:miter lim="800000"/>
            <a:headEnd/>
            <a:tailEnd/>
          </a:ln>
        </p:spPr>
        <p:txBody>
          <a:bodyPr/>
          <a:lstStyle/>
          <a:p>
            <a:fld id="{FE51EE73-8D6E-4116-8BFB-A54E495B600E}" type="slidenum">
              <a:rPr lang="en-US" smtClean="0">
                <a:solidFill>
                  <a:srgbClr val="000000"/>
                </a:solidFill>
                <a:latin typeface="Arial" charset="0"/>
              </a:rPr>
              <a:pPr/>
              <a:t>30</a:t>
            </a:fld>
            <a:endParaRPr lang="en-US" smtClean="0">
              <a:solidFill>
                <a:srgbClr val="000000"/>
              </a:solidFill>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70660" name="Slide Number Placeholder 3"/>
          <p:cNvSpPr>
            <a:spLocks noGrp="1"/>
          </p:cNvSpPr>
          <p:nvPr>
            <p:ph type="sldNum" sz="quarter" idx="5"/>
          </p:nvPr>
        </p:nvSpPr>
        <p:spPr bwMode="auto">
          <a:noFill/>
          <a:ln>
            <a:miter lim="800000"/>
            <a:headEnd/>
            <a:tailEnd/>
          </a:ln>
        </p:spPr>
        <p:txBody>
          <a:bodyPr/>
          <a:lstStyle/>
          <a:p>
            <a:fld id="{FCC9B5CF-10FA-479E-8AB0-7D8F3F475F0B}" type="slidenum">
              <a:rPr lang="en-US" smtClean="0">
                <a:solidFill>
                  <a:prstClr val="black"/>
                </a:solidFill>
                <a:latin typeface="Arial" charset="0"/>
              </a:rPr>
              <a:pPr/>
              <a:t>31</a:t>
            </a:fld>
            <a:endParaRPr lang="en-US" smtClean="0">
              <a:solidFill>
                <a:prstClr val="black"/>
              </a:solidFill>
              <a:latin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49156" name="Slide Number Placeholder 3"/>
          <p:cNvSpPr>
            <a:spLocks noGrp="1"/>
          </p:cNvSpPr>
          <p:nvPr>
            <p:ph type="sldNum" sz="quarter" idx="5"/>
          </p:nvPr>
        </p:nvSpPr>
        <p:spPr bwMode="auto">
          <a:noFill/>
          <a:ln>
            <a:miter lim="800000"/>
            <a:headEnd/>
            <a:tailEnd/>
          </a:ln>
        </p:spPr>
        <p:txBody>
          <a:bodyPr/>
          <a:lstStyle/>
          <a:p>
            <a:fld id="{2DD23A91-CDB9-4156-B577-F4A3D0557C46}" type="slidenum">
              <a:rPr lang="en-US" smtClean="0">
                <a:solidFill>
                  <a:prstClr val="black"/>
                </a:solidFill>
                <a:latin typeface="Arial" charset="0"/>
              </a:rPr>
              <a:pPr/>
              <a:t>32</a:t>
            </a:fld>
            <a:endParaRPr lang="en-US" smtClean="0">
              <a:solidFill>
                <a:prstClr val="black"/>
              </a:solidFill>
              <a:latin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50180" name="Slide Number Placeholder 3"/>
          <p:cNvSpPr>
            <a:spLocks noGrp="1"/>
          </p:cNvSpPr>
          <p:nvPr>
            <p:ph type="sldNum" sz="quarter" idx="5"/>
          </p:nvPr>
        </p:nvSpPr>
        <p:spPr bwMode="auto">
          <a:noFill/>
          <a:ln>
            <a:miter lim="800000"/>
            <a:headEnd/>
            <a:tailEnd/>
          </a:ln>
        </p:spPr>
        <p:txBody>
          <a:bodyPr/>
          <a:lstStyle/>
          <a:p>
            <a:fld id="{C08CFC3C-A139-4CB4-BEAA-EFE4CACA442B}" type="slidenum">
              <a:rPr lang="en-US" smtClean="0">
                <a:solidFill>
                  <a:prstClr val="black"/>
                </a:solidFill>
                <a:latin typeface="Arial" charset="0"/>
              </a:rPr>
              <a:pPr/>
              <a:t>33</a:t>
            </a:fld>
            <a:endParaRPr lang="en-US" smtClean="0">
              <a:solidFill>
                <a:prstClr val="black"/>
              </a:solidFill>
              <a:latin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52228" name="Slide Number Placeholder 3"/>
          <p:cNvSpPr>
            <a:spLocks noGrp="1"/>
          </p:cNvSpPr>
          <p:nvPr>
            <p:ph type="sldNum" sz="quarter" idx="5"/>
          </p:nvPr>
        </p:nvSpPr>
        <p:spPr bwMode="auto">
          <a:noFill/>
          <a:ln>
            <a:miter lim="800000"/>
            <a:headEnd/>
            <a:tailEnd/>
          </a:ln>
        </p:spPr>
        <p:txBody>
          <a:bodyPr/>
          <a:lstStyle/>
          <a:p>
            <a:fld id="{87C30567-289A-448B-8E1E-3701672B11EF}" type="slidenum">
              <a:rPr lang="en-US" smtClean="0">
                <a:solidFill>
                  <a:prstClr val="black"/>
                </a:solidFill>
                <a:latin typeface="Arial" charset="0"/>
              </a:rPr>
              <a:pPr/>
              <a:t>34</a:t>
            </a:fld>
            <a:endParaRPr lang="en-US" smtClean="0">
              <a:solidFill>
                <a:prstClr val="black"/>
              </a:solidFill>
              <a:latin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xfrm>
            <a:off x="1144588" y="688975"/>
            <a:ext cx="4572000" cy="3430588"/>
          </a:xfrm>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ea typeface="ＭＳ Ｐゴシック" pitchFamily="34" charset="-128"/>
            </a:endParaRPr>
          </a:p>
        </p:txBody>
      </p:sp>
      <p:sp>
        <p:nvSpPr>
          <p:cNvPr id="62468" name="Slide Number Placeholder 3"/>
          <p:cNvSpPr>
            <a:spLocks noGrp="1"/>
          </p:cNvSpPr>
          <p:nvPr>
            <p:ph type="sldNum" sz="quarter" idx="5"/>
          </p:nvPr>
        </p:nvSpPr>
        <p:spPr bwMode="auto">
          <a:noFill/>
          <a:ln>
            <a:miter lim="800000"/>
            <a:headEnd/>
            <a:tailEnd/>
          </a:ln>
        </p:spPr>
        <p:txBody>
          <a:bodyPr/>
          <a:lstStyle/>
          <a:p>
            <a:fld id="{F55D584F-69A8-409A-AB53-994F8EDE4DDD}" type="slidenum">
              <a:rPr lang="en-US" smtClean="0">
                <a:solidFill>
                  <a:srgbClr val="000000"/>
                </a:solidFill>
                <a:latin typeface="Arial" charset="0"/>
              </a:rPr>
              <a:pPr/>
              <a:t>35</a:t>
            </a:fld>
            <a:endParaRPr lang="en-US" smtClean="0">
              <a:solidFill>
                <a:srgbClr val="000000"/>
              </a:solidFill>
              <a:latin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dirty="0" smtClean="0">
              <a:ea typeface="ＭＳ Ｐゴシック" pitchFamily="34" charset="-128"/>
            </a:endParaRPr>
          </a:p>
        </p:txBody>
      </p:sp>
      <p:sp>
        <p:nvSpPr>
          <p:cNvPr id="53252" name="Slide Number Placeholder 3"/>
          <p:cNvSpPr>
            <a:spLocks noGrp="1"/>
          </p:cNvSpPr>
          <p:nvPr>
            <p:ph type="sldNum" sz="quarter" idx="5"/>
          </p:nvPr>
        </p:nvSpPr>
        <p:spPr bwMode="auto">
          <a:noFill/>
          <a:ln>
            <a:miter lim="800000"/>
            <a:headEnd/>
            <a:tailEnd/>
          </a:ln>
        </p:spPr>
        <p:txBody>
          <a:bodyPr/>
          <a:lstStyle/>
          <a:p>
            <a:fld id="{4A5ABEA9-4E2B-48FC-8899-0E24FBBF8741}" type="slidenum">
              <a:rPr lang="en-US" smtClean="0">
                <a:latin typeface="Arial" charset="0"/>
              </a:rPr>
              <a:pPr/>
              <a:t>37</a:t>
            </a:fld>
            <a:endParaRPr lang="en-US" smtClean="0">
              <a:latin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0A8D4E-6DA8-4E1E-9D77-DF9A8DA50834}" type="slidenum">
              <a:rPr lang="en-US" smtClean="0"/>
              <a:pPr/>
              <a:t>38</a:t>
            </a:fld>
            <a:endParaRPr lang="en-US"/>
          </a:p>
        </p:txBody>
      </p:sp>
    </p:spTree>
    <p:extLst>
      <p:ext uri="{BB962C8B-B14F-4D97-AF65-F5344CB8AC3E}">
        <p14:creationId xmlns:p14="http://schemas.microsoft.com/office/powerpoint/2010/main" val="37708955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D0A8D4E-6DA8-4E1E-9D77-DF9A8DA50834}" type="slidenum">
              <a:rPr lang="en-US" smtClean="0"/>
              <a:pPr/>
              <a:t>39</a:t>
            </a:fld>
            <a:endParaRPr lang="en-US"/>
          </a:p>
        </p:txBody>
      </p:sp>
    </p:spTree>
    <p:extLst>
      <p:ext uri="{BB962C8B-B14F-4D97-AF65-F5344CB8AC3E}">
        <p14:creationId xmlns:p14="http://schemas.microsoft.com/office/powerpoint/2010/main" val="28315892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F42BEE6C-F5F5-4275-B34D-6EACE0933F2A}"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15784001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D18130-A227-442C-92B7-2DFF765E64CE}" type="datetimeFigureOut">
              <a:rPr lang="en-US" smtClean="0"/>
              <a:pPr/>
              <a:t>1/28/2015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B145C-13B2-489D-B3D7-689A076D338D}" type="slidenum">
              <a:rPr lang="en-US" smtClean="0"/>
              <a:pPr/>
              <a:t>‹#›</a:t>
            </a:fld>
            <a:endParaRPr lang="en-US"/>
          </a:p>
        </p:txBody>
      </p:sp>
      <p:pic>
        <p:nvPicPr>
          <p:cNvPr id="7" name="Picture 29" descr="Logo"/>
          <p:cNvPicPr>
            <a:picLocks noChangeAspect="1" noChangeArrowheads="1"/>
          </p:cNvPicPr>
          <p:nvPr userDrawn="1"/>
        </p:nvPicPr>
        <p:blipFill>
          <a:blip r:embed="rId2"/>
          <a:srcRect/>
          <a:stretch>
            <a:fillRect/>
          </a:stretch>
        </p:blipFill>
        <p:spPr bwMode="auto">
          <a:xfrm>
            <a:off x="0" y="0"/>
            <a:ext cx="2862263" cy="627063"/>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D18130-A227-442C-92B7-2DFF765E64CE}" type="datetimeFigureOut">
              <a:rPr lang="en-US" smtClean="0"/>
              <a:pPr/>
              <a:t>1/28/2015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D18130-A227-442C-92B7-2DFF765E64CE}" type="datetimeFigureOut">
              <a:rPr lang="en-US" smtClean="0"/>
              <a:pPr/>
              <a:t>1/28/2015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D18130-A227-442C-92B7-2DFF765E64CE}" type="datetimeFigureOut">
              <a:rPr lang="en-US" smtClean="0"/>
              <a:pPr/>
              <a:t>1/28/2015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D18130-A227-442C-92B7-2DFF765E64CE}" type="datetimeFigureOut">
              <a:rPr lang="en-US" smtClean="0"/>
              <a:pPr/>
              <a:t>1/28/2015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D18130-A227-442C-92B7-2DFF765E64CE}" type="datetimeFigureOut">
              <a:rPr lang="en-US" smtClean="0"/>
              <a:pPr/>
              <a:t>1/28/2015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D18130-A227-442C-92B7-2DFF765E64CE}" type="datetimeFigureOut">
              <a:rPr lang="en-US" smtClean="0"/>
              <a:pPr/>
              <a:t>1/28/2015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D18130-A227-442C-92B7-2DFF765E64CE}" type="datetimeFigureOut">
              <a:rPr lang="en-US" smtClean="0"/>
              <a:pPr/>
              <a:t>1/28/2015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D18130-A227-442C-92B7-2DFF765E64CE}" type="datetimeFigureOut">
              <a:rPr lang="en-US" smtClean="0"/>
              <a:pPr/>
              <a:t>1/28/2015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D18130-A227-442C-92B7-2DFF765E64CE}" type="datetimeFigureOut">
              <a:rPr lang="en-US" smtClean="0"/>
              <a:pPr/>
              <a:t>1/28/2015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D18130-A227-442C-92B7-2DFF765E64CE}" type="datetimeFigureOut">
              <a:rPr lang="en-US" smtClean="0"/>
              <a:pPr/>
              <a:t>1/28/2015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B145C-13B2-489D-B3D7-689A076D338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Titre 1"/>
          <p:cNvSpPr>
            <a:spLocks noGrp="1"/>
          </p:cNvSpPr>
          <p:nvPr>
            <p:ph type="title"/>
          </p:nvPr>
        </p:nvSpPr>
        <p:spPr>
          <a:xfrm>
            <a:off x="457489" y="274638"/>
            <a:ext cx="8229023" cy="487362"/>
          </a:xfrm>
        </p:spPr>
        <p:txBody>
          <a:bodyPr/>
          <a:lstStyle/>
          <a:p>
            <a:endParaRPr lang="en-US" dirty="0" smtClean="0"/>
          </a:p>
        </p:txBody>
      </p:sp>
      <p:sp>
        <p:nvSpPr>
          <p:cNvPr id="4" name="Slide Number Placeholder 5"/>
          <p:cNvSpPr>
            <a:spLocks noGrp="1"/>
          </p:cNvSpPr>
          <p:nvPr>
            <p:ph type="sldNum" sz="quarter" idx="10"/>
          </p:nvPr>
        </p:nvSpPr>
        <p:spPr/>
        <p:txBody>
          <a:bodyPr/>
          <a:lstStyle>
            <a:lvl1pPr>
              <a:defRPr/>
            </a:lvl1pPr>
          </a:lstStyle>
          <a:p>
            <a:pPr>
              <a:defRPr/>
            </a:pPr>
            <a:fld id="{B0FB2A1A-A85C-4B44-8469-D185B56E4E8A}"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_Title and Content">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fld id="{BC212701-7EB7-4513-98D8-07C1B772C3B7}" type="slidenum">
              <a:rPr lang="en-US" smtClean="0"/>
              <a:pPr/>
              <a:t>‹#›</a:t>
            </a:fld>
            <a:endParaRPr lang="en-US"/>
          </a:p>
        </p:txBody>
      </p:sp>
    </p:spTree>
    <p:extLst>
      <p:ext uri="{BB962C8B-B14F-4D97-AF65-F5344CB8AC3E}">
        <p14:creationId xmlns:p14="http://schemas.microsoft.com/office/powerpoint/2010/main" val="3854302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_Title Slide">
    <p:spTree>
      <p:nvGrpSpPr>
        <p:cNvPr id="1" name=""/>
        <p:cNvGrpSpPr/>
        <p:nvPr/>
      </p:nvGrpSpPr>
      <p:grpSpPr>
        <a:xfrm>
          <a:off x="0" y="0"/>
          <a:ext cx="0" cy="0"/>
          <a:chOff x="0" y="0"/>
          <a:chExt cx="0" cy="0"/>
        </a:xfrm>
      </p:grpSpPr>
      <p:pic>
        <p:nvPicPr>
          <p:cNvPr id="3" name="Picture 1" descr="Logo"/>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602183" y="6477003"/>
            <a:ext cx="1529773" cy="30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C:\Users\risnia-handayani\Pictures\logoMarubeni.gi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38400" y="6524625"/>
            <a:ext cx="145472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23455" y="609604"/>
            <a:ext cx="7772400" cy="704851"/>
          </a:xfrm>
        </p:spPr>
        <p:txBody>
          <a:bodyPr/>
          <a:lstStyle>
            <a:lvl1pPr algn="ctr">
              <a:defRPr sz="3800"/>
            </a:lvl1pPr>
          </a:lstStyle>
          <a:p>
            <a:r>
              <a:rPr lang="en-US" dirty="0" smtClean="0"/>
              <a:t>Click to edit Master title style</a:t>
            </a:r>
            <a:endParaRPr lang="en-US" dirty="0"/>
          </a:p>
        </p:txBody>
      </p:sp>
      <p:pic>
        <p:nvPicPr>
          <p:cNvPr id="8" name="Picture 10"/>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gray">
          <a:xfrm>
            <a:off x="609601" y="6192825"/>
            <a:ext cx="1668463" cy="657225"/>
          </a:xfrm>
          <a:prstGeom prst="rect">
            <a:avLst/>
          </a:prstGeom>
          <a:noFill/>
          <a:ln w="9525">
            <a:noFill/>
            <a:miter lim="800000"/>
            <a:headEnd/>
            <a:tailEnd/>
          </a:ln>
        </p:spPr>
      </p:pic>
    </p:spTree>
    <p:extLst>
      <p:ext uri="{BB962C8B-B14F-4D97-AF65-F5344CB8AC3E}">
        <p14:creationId xmlns:p14="http://schemas.microsoft.com/office/powerpoint/2010/main" val="118334108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D18130-A227-442C-92B7-2DFF765E64CE}" type="datetimeFigureOut">
              <a:rPr lang="en-US" smtClean="0"/>
              <a:pPr/>
              <a:t>1/28/2015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CB145C-13B2-489D-B3D7-689A076D338D}" type="slidenum">
              <a:rPr lang="en-US" smtClean="0"/>
              <a:pPr/>
              <a:t>‹#›</a:t>
            </a:fld>
            <a:endParaRPr lang="en-US"/>
          </a:p>
        </p:txBody>
      </p:sp>
      <p:pic>
        <p:nvPicPr>
          <p:cNvPr id="7" name="Picture 29" descr="Logo"/>
          <p:cNvPicPr>
            <a:picLocks noChangeAspect="1" noChangeArrowheads="1"/>
          </p:cNvPicPr>
          <p:nvPr userDrawn="1"/>
        </p:nvPicPr>
        <p:blipFill>
          <a:blip r:embed="rId16"/>
          <a:srcRect/>
          <a:stretch>
            <a:fillRect/>
          </a:stretch>
        </p:blipFill>
        <p:spPr bwMode="auto">
          <a:xfrm>
            <a:off x="0" y="0"/>
            <a:ext cx="2862263" cy="6270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18.jpe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cid:image003.jpg@01CE35D5.BC97E360" TargetMode="External"/><Relationship Id="rId5" Type="http://schemas.openxmlformats.org/officeDocument/2006/relationships/image" Target="../media/image39.jpeg"/><Relationship Id="rId4" Type="http://schemas.openxmlformats.org/officeDocument/2006/relationships/image" Target="cid:image001.jpg@01CE35D5.A0FDB21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49.jpeg"/></Relationships>
</file>

<file path=ppt/slides/_rels/slide3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0.png"/><Relationship Id="rId7" Type="http://schemas.openxmlformats.org/officeDocument/2006/relationships/slide" Target="slide3.xml"/><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52.png"/><Relationship Id="rId5" Type="http://schemas.openxmlformats.org/officeDocument/2006/relationships/image" Target="../media/image51.png"/><Relationship Id="rId4" Type="http://schemas.microsoft.com/office/2007/relationships/hdphoto" Target="../media/hdphoto2.wdp"/><Relationship Id="rId9" Type="http://schemas.openxmlformats.org/officeDocument/2006/relationships/image" Target="../media/image54.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981200"/>
            <a:ext cx="9144000" cy="1470025"/>
          </a:xfrm>
        </p:spPr>
        <p:txBody>
          <a:bodyPr>
            <a:normAutofit/>
          </a:bodyPr>
          <a:lstStyle/>
          <a:p>
            <a:r>
              <a:rPr lang="id-ID" dirty="0" smtClean="0"/>
              <a:t>Latest breakthrough in Indonesian Geothermal </a:t>
            </a:r>
            <a:r>
              <a:rPr lang="en-US" dirty="0" smtClean="0"/>
              <a:t>development</a:t>
            </a:r>
            <a:r>
              <a:rPr lang="en-US" dirty="0" smtClean="0"/>
              <a:t>”</a:t>
            </a:r>
            <a:endParaRPr lang="en-US" dirty="0"/>
          </a:p>
        </p:txBody>
      </p:sp>
      <p:sp>
        <p:nvSpPr>
          <p:cNvPr id="3" name="Subtitle 2"/>
          <p:cNvSpPr>
            <a:spLocks noGrp="1"/>
          </p:cNvSpPr>
          <p:nvPr>
            <p:ph type="subTitle" idx="1"/>
          </p:nvPr>
        </p:nvSpPr>
        <p:spPr>
          <a:xfrm>
            <a:off x="1371600" y="4419600"/>
            <a:ext cx="6400800" cy="1752600"/>
          </a:xfrm>
        </p:spPr>
        <p:txBody>
          <a:bodyPr/>
          <a:lstStyle/>
          <a:p>
            <a:r>
              <a:rPr lang="en-US" dirty="0" smtClean="0">
                <a:solidFill>
                  <a:schemeClr val="tx1"/>
                </a:solidFill>
              </a:rPr>
              <a:t>Supreme Energy</a:t>
            </a:r>
          </a:p>
          <a:p>
            <a:r>
              <a:rPr lang="id-ID" dirty="0" smtClean="0">
                <a:solidFill>
                  <a:schemeClr val="tx1"/>
                </a:solidFill>
              </a:rPr>
              <a:t>28 January 2015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dirty="0" smtClean="0"/>
              <a:t>Government guarantee </a:t>
            </a:r>
            <a:r>
              <a:rPr lang="id-ID" dirty="0" smtClean="0"/>
              <a:t>breakthrough</a:t>
            </a:r>
            <a:endParaRPr lang="en-US" dirty="0" smtClean="0"/>
          </a:p>
          <a:p>
            <a:r>
              <a:rPr lang="id-ID" dirty="0" smtClean="0"/>
              <a:t>Electricity </a:t>
            </a:r>
            <a:r>
              <a:rPr lang="en-US" dirty="0" smtClean="0"/>
              <a:t>Price </a:t>
            </a:r>
            <a:r>
              <a:rPr lang="id-ID" dirty="0" smtClean="0"/>
              <a:t>breakthrough</a:t>
            </a:r>
            <a:endParaRPr lang="en-US" dirty="0" smtClean="0"/>
          </a:p>
          <a:p>
            <a:r>
              <a:rPr lang="en-US" dirty="0" smtClean="0"/>
              <a:t>Restricted forest entry </a:t>
            </a:r>
            <a:r>
              <a:rPr lang="id-ID" dirty="0" smtClean="0"/>
              <a:t>breakthrough</a:t>
            </a:r>
            <a:endParaRPr lang="en-US" dirty="0" smtClean="0"/>
          </a:p>
          <a:p>
            <a:r>
              <a:rPr lang="en-US" dirty="0" smtClean="0"/>
              <a:t>Financing for exploration </a:t>
            </a:r>
            <a:r>
              <a:rPr lang="id-ID" dirty="0" smtClean="0"/>
              <a:t>breakthrough</a:t>
            </a:r>
            <a:endParaRPr lang="en-US" dirty="0" smtClean="0"/>
          </a:p>
          <a:p>
            <a:r>
              <a:rPr lang="id-ID" dirty="0" smtClean="0"/>
              <a:t>Civil infrastructure breakthrough</a:t>
            </a:r>
          </a:p>
          <a:p>
            <a:r>
              <a:rPr lang="id-ID" dirty="0" smtClean="0"/>
              <a:t>Exploration breakthrough</a:t>
            </a:r>
          </a:p>
          <a:p>
            <a:r>
              <a:rPr lang="id-ID" dirty="0" smtClean="0"/>
              <a:t>Summary</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idx="4294967295"/>
          </p:nvPr>
        </p:nvSpPr>
        <p:spPr>
          <a:xfrm>
            <a:off x="381000" y="1295400"/>
            <a:ext cx="8305800" cy="449262"/>
          </a:xfrm>
        </p:spPr>
        <p:txBody>
          <a:bodyPr anchor="b">
            <a:noAutofit/>
          </a:bodyPr>
          <a:lstStyle/>
          <a:p>
            <a:r>
              <a:rPr lang="en-US" sz="3600" dirty="0" smtClean="0">
                <a:solidFill>
                  <a:schemeClr val="tx1"/>
                </a:solidFill>
                <a:latin typeface="Times New Roman" pitchFamily="18" charset="0"/>
                <a:ea typeface="ＭＳ Ｐゴシック" pitchFamily="34" charset="-128"/>
                <a:cs typeface="Times New Roman" pitchFamily="18" charset="0"/>
              </a:rPr>
              <a:t>PT Supreme Energy has 3(three) Geothermal concessions</a:t>
            </a:r>
            <a:endParaRPr lang="id-ID" sz="3600" dirty="0" smtClean="0">
              <a:solidFill>
                <a:schemeClr val="tx1"/>
              </a:solidFill>
              <a:latin typeface="Times New Roman" pitchFamily="18" charset="0"/>
              <a:ea typeface="ＭＳ Ｐゴシック" pitchFamily="34" charset="-128"/>
              <a:cs typeface="Times New Roman" pitchFamily="18" charset="0"/>
            </a:endParaRPr>
          </a:p>
        </p:txBody>
      </p:sp>
      <p:sp>
        <p:nvSpPr>
          <p:cNvPr id="4099" name="Content Placeholder 2"/>
          <p:cNvSpPr>
            <a:spLocks noGrp="1"/>
          </p:cNvSpPr>
          <p:nvPr>
            <p:ph idx="4294967295"/>
          </p:nvPr>
        </p:nvSpPr>
        <p:spPr>
          <a:xfrm>
            <a:off x="304800" y="1793875"/>
            <a:ext cx="8534400" cy="5216525"/>
          </a:xfrm>
        </p:spPr>
        <p:txBody>
          <a:bodyPr lIns="182880" tIns="91440"/>
          <a:lstStyle/>
          <a:p>
            <a:pPr marL="609600" indent="-609600">
              <a:buFontTx/>
              <a:buAutoNum type="arabicPeriod"/>
            </a:pPr>
            <a:r>
              <a:rPr lang="en-US" sz="2800" dirty="0" smtClean="0">
                <a:latin typeface="Times New Roman" pitchFamily="18" charset="0"/>
                <a:ea typeface="ＭＳ Ｐゴシック" pitchFamily="34" charset="-128"/>
              </a:rPr>
              <a:t>Concession at Muara Laboh at South Solok, West Sumatra – Supreme Energy Muara Laboh (SEML)</a:t>
            </a:r>
          </a:p>
          <a:p>
            <a:pPr marL="609600" indent="-609600">
              <a:buFontTx/>
              <a:buAutoNum type="arabicPeriod"/>
            </a:pPr>
            <a:r>
              <a:rPr lang="en-US" sz="2800" dirty="0" smtClean="0">
                <a:latin typeface="Times New Roman" pitchFamily="18" charset="0"/>
                <a:ea typeface="ＭＳ Ｐゴシック" pitchFamily="34" charset="-128"/>
              </a:rPr>
              <a:t>Concession at Rajabasa at South Lampung, Lampung – Supreme Energy Rajabasa (SERB)</a:t>
            </a:r>
          </a:p>
          <a:p>
            <a:pPr marL="609600" indent="-609600">
              <a:buFontTx/>
              <a:buAutoNum type="arabicPeriod"/>
            </a:pPr>
            <a:r>
              <a:rPr lang="en-US" sz="2800" dirty="0" smtClean="0">
                <a:latin typeface="Times New Roman" pitchFamily="18" charset="0"/>
                <a:ea typeface="ＭＳ Ｐゴシック" pitchFamily="34" charset="-128"/>
              </a:rPr>
              <a:t>Concession at Rantau Dedap, South Sumatra – Supreme Energy Rantau Dedap (SERD)</a:t>
            </a:r>
          </a:p>
          <a:p>
            <a:pPr marL="609600" indent="-609600">
              <a:buFontTx/>
              <a:buAutoNum type="arabicPeriod"/>
            </a:pPr>
            <a:endParaRPr lang="en-US" sz="2800" dirty="0" smtClean="0">
              <a:latin typeface="Times New Roman" pitchFamily="18" charset="0"/>
              <a:ea typeface="ＭＳ Ｐゴシック" pitchFamily="34" charset="-128"/>
            </a:endParaRPr>
          </a:p>
          <a:p>
            <a:pPr marL="609600" indent="-609600">
              <a:buFontTx/>
              <a:buAutoNum type="arabicPeriod"/>
            </a:pPr>
            <a:endParaRPr lang="en-US" sz="2800" dirty="0" smtClean="0">
              <a:latin typeface="Times New Roman" pitchFamily="18" charset="0"/>
              <a:ea typeface="ＭＳ Ｐゴシック" pitchFamily="34" charset="-128"/>
            </a:endParaRPr>
          </a:p>
          <a:p>
            <a:pPr marL="609600" indent="-609600">
              <a:buFontTx/>
              <a:buAutoNum type="arabicPeriod"/>
            </a:pPr>
            <a:endParaRPr lang="en-US" sz="2800" dirty="0" smtClean="0">
              <a:latin typeface="Times New Roman" pitchFamily="18" charset="0"/>
              <a:ea typeface="ＭＳ Ｐゴシック" pitchFamily="34" charset="-128"/>
            </a:endParaRPr>
          </a:p>
          <a:p>
            <a:pPr marL="609600" indent="-609600" algn="just">
              <a:spcBef>
                <a:spcPts val="1200"/>
              </a:spcBef>
              <a:buFontTx/>
              <a:buAutoNum type="arabicPeriod"/>
            </a:pPr>
            <a:endParaRPr lang="id-ID" sz="2800" dirty="0" smtClean="0">
              <a:latin typeface="Times New Roman" pitchFamily="18" charset="0"/>
              <a:ea typeface="ＭＳ Ｐゴシック" pitchFamily="34" charset="-128"/>
            </a:endParaRPr>
          </a:p>
          <a:p>
            <a:pPr marL="609600" indent="-609600" algn="just">
              <a:spcBef>
                <a:spcPts val="1200"/>
              </a:spcBef>
              <a:buFontTx/>
              <a:buAutoNum type="arabicPeriod"/>
            </a:pPr>
            <a:endParaRPr lang="id-ID" sz="2800" dirty="0" smtClean="0">
              <a:latin typeface="Times New Roman" pitchFamily="18" charset="0"/>
              <a:ea typeface="ＭＳ Ｐゴシック" pitchFamily="34" charset="-128"/>
            </a:endParaRPr>
          </a:p>
          <a:p>
            <a:pPr marL="881063" lvl="1" indent="-533400" algn="just">
              <a:buFontTx/>
              <a:buAutoNum type="arabicPeriod"/>
            </a:pPr>
            <a:endParaRPr lang="id-ID" dirty="0" smtClean="0">
              <a:latin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p:cNvPicPr>
            <a:picLocks noChangeAspect="1" noChangeArrowheads="1"/>
          </p:cNvPicPr>
          <p:nvPr/>
        </p:nvPicPr>
        <p:blipFill>
          <a:blip r:embed="rId3"/>
          <a:srcRect l="45284" t="11893" b="18582"/>
          <a:stretch>
            <a:fillRect/>
          </a:stretch>
        </p:blipFill>
        <p:spPr bwMode="auto">
          <a:xfrm>
            <a:off x="1219200" y="1516644"/>
            <a:ext cx="6629400" cy="5265156"/>
          </a:xfrm>
          <a:prstGeom prst="rect">
            <a:avLst/>
          </a:prstGeom>
          <a:noFill/>
          <a:ln w="9525">
            <a:noFill/>
            <a:miter lim="800000"/>
            <a:headEnd/>
            <a:tailEnd/>
          </a:ln>
        </p:spPr>
      </p:pic>
      <p:sp>
        <p:nvSpPr>
          <p:cNvPr id="5123" name="TextBox 7"/>
          <p:cNvSpPr txBox="1">
            <a:spLocks noChangeArrowheads="1"/>
          </p:cNvSpPr>
          <p:nvPr/>
        </p:nvSpPr>
        <p:spPr bwMode="auto">
          <a:xfrm>
            <a:off x="1219200" y="352961"/>
            <a:ext cx="6781800" cy="1323439"/>
          </a:xfrm>
          <a:prstGeom prst="rect">
            <a:avLst/>
          </a:prstGeom>
          <a:noFill/>
          <a:ln w="9525">
            <a:noFill/>
            <a:miter lim="800000"/>
            <a:headEnd/>
            <a:tailEnd/>
          </a:ln>
        </p:spPr>
        <p:txBody>
          <a:bodyPr>
            <a:spAutoFit/>
          </a:bodyPr>
          <a:lstStyle/>
          <a:p>
            <a:pPr algn="ctr"/>
            <a:r>
              <a:rPr lang="en-US" sz="4000" dirty="0">
                <a:latin typeface="+mj-lt"/>
                <a:cs typeface="Calibri" pitchFamily="34" charset="0"/>
              </a:rPr>
              <a:t>The concessions are along </a:t>
            </a:r>
          </a:p>
          <a:p>
            <a:pPr algn="ctr"/>
            <a:r>
              <a:rPr lang="en-US" sz="4000" dirty="0">
                <a:latin typeface="+mj-lt"/>
                <a:cs typeface="Calibri" pitchFamily="34" charset="0"/>
              </a:rPr>
              <a:t>the Great Sumatra Fault (</a:t>
            </a:r>
            <a:r>
              <a:rPr lang="en-US" sz="4000" dirty="0" err="1">
                <a:latin typeface="+mj-lt"/>
                <a:cs typeface="Calibri" pitchFamily="34" charset="0"/>
              </a:rPr>
              <a:t>GSF</a:t>
            </a:r>
            <a:r>
              <a:rPr lang="en-US" sz="4000" dirty="0">
                <a:latin typeface="+mj-lt"/>
                <a:cs typeface="Calibri" pitchFamily="34" charset="0"/>
              </a:rPr>
              <a:t>)</a:t>
            </a:r>
          </a:p>
        </p:txBody>
      </p:sp>
      <p:sp>
        <p:nvSpPr>
          <p:cNvPr id="5124" name="Slide Number Placeholder 8"/>
          <p:cNvSpPr>
            <a:spLocks noGrp="1"/>
          </p:cNvSpPr>
          <p:nvPr>
            <p:ph type="sldNum" sz="quarter" idx="12"/>
          </p:nvPr>
        </p:nvSpPr>
        <p:spPr>
          <a:noFill/>
        </p:spPr>
        <p:txBody>
          <a:bodyPr/>
          <a:lstStyle/>
          <a:p>
            <a:fld id="{B754A028-1DAC-46B9-A4C6-6466FD0BCAAB}" type="slidenum">
              <a:rPr lang="en-US" smtClean="0">
                <a:latin typeface="Arial" charset="0"/>
              </a:rPr>
              <a:pPr/>
              <a:t>4</a:t>
            </a:fld>
            <a:endParaRPr lang="en-US" smtClean="0">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533400" y="457200"/>
            <a:ext cx="8229600" cy="1143000"/>
          </a:xfrm>
        </p:spPr>
        <p:txBody>
          <a:bodyPr>
            <a:normAutofit fontScale="90000"/>
          </a:bodyPr>
          <a:lstStyle/>
          <a:p>
            <a:r>
              <a:rPr lang="en-US" dirty="0" smtClean="0">
                <a:ea typeface="ＭＳ Ｐゴシック" pitchFamily="34" charset="-128"/>
              </a:rPr>
              <a:t>Shareholder structure of the 3(three) companies</a:t>
            </a:r>
          </a:p>
        </p:txBody>
      </p:sp>
      <p:sp>
        <p:nvSpPr>
          <p:cNvPr id="6147" name="Content Placeholder 2"/>
          <p:cNvSpPr>
            <a:spLocks noGrp="1"/>
          </p:cNvSpPr>
          <p:nvPr>
            <p:ph idx="1"/>
          </p:nvPr>
        </p:nvSpPr>
        <p:spPr/>
        <p:txBody>
          <a:bodyPr/>
          <a:lstStyle/>
          <a:p>
            <a:endParaRPr lang="en-US" smtClean="0">
              <a:ea typeface="ＭＳ Ｐゴシック" pitchFamily="34" charset="-128"/>
            </a:endParaRPr>
          </a:p>
        </p:txBody>
      </p:sp>
      <p:sp>
        <p:nvSpPr>
          <p:cNvPr id="6148" name="Slide Number Placeholder 3"/>
          <p:cNvSpPr>
            <a:spLocks noGrp="1"/>
          </p:cNvSpPr>
          <p:nvPr>
            <p:ph type="sldNum" sz="quarter" idx="12"/>
          </p:nvPr>
        </p:nvSpPr>
        <p:spPr>
          <a:noFill/>
        </p:spPr>
        <p:txBody>
          <a:bodyPr/>
          <a:lstStyle/>
          <a:p>
            <a:fld id="{E52A3B1F-E0A5-4449-8D81-CFD1E57B14CB}" type="slidenum">
              <a:rPr lang="en-US" smtClean="0">
                <a:latin typeface="Arial" charset="0"/>
              </a:rPr>
              <a:pPr/>
              <a:t>5</a:t>
            </a:fld>
            <a:endParaRPr lang="en-US" smtClean="0">
              <a:latin typeface="Arial" charset="0"/>
            </a:endParaRPr>
          </a:p>
        </p:txBody>
      </p:sp>
      <p:pic>
        <p:nvPicPr>
          <p:cNvPr id="6149" name="Picture 2" descr="Supreme Group Structure"/>
          <p:cNvPicPr>
            <a:picLocks noChangeAspect="1" noChangeArrowheads="1"/>
          </p:cNvPicPr>
          <p:nvPr/>
        </p:nvPicPr>
        <p:blipFill>
          <a:blip r:embed="rId3"/>
          <a:srcRect/>
          <a:stretch>
            <a:fillRect/>
          </a:stretch>
        </p:blipFill>
        <p:spPr bwMode="auto">
          <a:xfrm>
            <a:off x="76200" y="1828800"/>
            <a:ext cx="8839200" cy="4191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K:\workz\AHP\supremeenergy\imagesText\2bulet.png"/>
          <p:cNvPicPr>
            <a:picLocks noChangeAspect="1" noChangeArrowheads="1"/>
          </p:cNvPicPr>
          <p:nvPr/>
        </p:nvPicPr>
        <p:blipFill>
          <a:blip r:embed="rId3"/>
          <a:srcRect/>
          <a:stretch>
            <a:fillRect/>
          </a:stretch>
        </p:blipFill>
        <p:spPr bwMode="auto">
          <a:xfrm>
            <a:off x="914400" y="561975"/>
            <a:ext cx="2125663" cy="2124075"/>
          </a:xfrm>
          <a:prstGeom prst="rect">
            <a:avLst/>
          </a:prstGeom>
          <a:noFill/>
          <a:ln w="9525">
            <a:noFill/>
            <a:miter lim="800000"/>
            <a:headEnd/>
            <a:tailEnd/>
          </a:ln>
        </p:spPr>
      </p:pic>
      <p:pic>
        <p:nvPicPr>
          <p:cNvPr id="8195" name="Picture 3" descr="E:\workz\AHP\supremeenergy\images\r2.png"/>
          <p:cNvPicPr>
            <a:picLocks noChangeAspect="1" noChangeArrowheads="1"/>
          </p:cNvPicPr>
          <p:nvPr/>
        </p:nvPicPr>
        <p:blipFill>
          <a:blip r:embed="rId4"/>
          <a:srcRect/>
          <a:stretch>
            <a:fillRect/>
          </a:stretch>
        </p:blipFill>
        <p:spPr bwMode="auto">
          <a:xfrm>
            <a:off x="76200" y="1143000"/>
            <a:ext cx="4833938" cy="2743200"/>
          </a:xfrm>
          <a:prstGeom prst="rect">
            <a:avLst/>
          </a:prstGeom>
          <a:noFill/>
          <a:ln w="9525">
            <a:noFill/>
            <a:miter lim="800000"/>
            <a:headEnd/>
            <a:tailEnd/>
          </a:ln>
        </p:spPr>
      </p:pic>
      <p:sp>
        <p:nvSpPr>
          <p:cNvPr id="8196" name="TextBox 7"/>
          <p:cNvSpPr txBox="1">
            <a:spLocks noChangeArrowheads="1"/>
          </p:cNvSpPr>
          <p:nvPr/>
        </p:nvSpPr>
        <p:spPr bwMode="auto">
          <a:xfrm>
            <a:off x="228600" y="511314"/>
            <a:ext cx="8839200" cy="646331"/>
          </a:xfrm>
          <a:prstGeom prst="rect">
            <a:avLst/>
          </a:prstGeom>
          <a:noFill/>
          <a:ln w="9525">
            <a:noFill/>
            <a:miter lim="800000"/>
            <a:headEnd/>
            <a:tailEnd/>
          </a:ln>
        </p:spPr>
        <p:txBody>
          <a:bodyPr wrap="square">
            <a:spAutoFit/>
          </a:bodyPr>
          <a:lstStyle/>
          <a:p>
            <a:pPr algn="ctr"/>
            <a:r>
              <a:rPr lang="en-US" sz="3600" dirty="0">
                <a:latin typeface="Times New Roman" pitchFamily="18" charset="0"/>
                <a:cs typeface="Times New Roman" pitchFamily="18" charset="0"/>
              </a:rPr>
              <a:t>Power Purchase </a:t>
            </a:r>
            <a:r>
              <a:rPr lang="en-US" sz="3600" dirty="0" smtClean="0">
                <a:latin typeface="Times New Roman" pitchFamily="18" charset="0"/>
                <a:cs typeface="Times New Roman" pitchFamily="18" charset="0"/>
              </a:rPr>
              <a:t>Agreement </a:t>
            </a:r>
            <a:r>
              <a:rPr lang="en-US" sz="3600" dirty="0">
                <a:latin typeface="Times New Roman" pitchFamily="18" charset="0"/>
                <a:cs typeface="Times New Roman" pitchFamily="18" charset="0"/>
              </a:rPr>
              <a:t>(PPA) </a:t>
            </a:r>
            <a:r>
              <a:rPr lang="en-US" sz="3600" dirty="0" smtClean="0">
                <a:latin typeface="Times New Roman" pitchFamily="18" charset="0"/>
                <a:cs typeface="Times New Roman" pitchFamily="18" charset="0"/>
              </a:rPr>
              <a:t>signed</a:t>
            </a:r>
            <a:endParaRPr lang="en-US" sz="3600" dirty="0">
              <a:latin typeface="Times New Roman" pitchFamily="18" charset="0"/>
              <a:cs typeface="Times New Roman" pitchFamily="18" charset="0"/>
            </a:endParaRPr>
          </a:p>
        </p:txBody>
      </p:sp>
      <p:sp>
        <p:nvSpPr>
          <p:cNvPr id="8197" name="Slide Number Placeholder 10"/>
          <p:cNvSpPr>
            <a:spLocks noGrp="1"/>
          </p:cNvSpPr>
          <p:nvPr>
            <p:ph type="sldNum" sz="quarter" idx="12"/>
          </p:nvPr>
        </p:nvSpPr>
        <p:spPr>
          <a:xfrm>
            <a:off x="6629400" y="6127750"/>
            <a:ext cx="2133600" cy="365125"/>
          </a:xfrm>
          <a:noFill/>
        </p:spPr>
        <p:txBody>
          <a:bodyPr/>
          <a:lstStyle/>
          <a:p>
            <a:fld id="{83C26ABE-4A9E-4ADC-B89D-5D91ECEAD062}" type="slidenum">
              <a:rPr lang="en-US" smtClean="0">
                <a:latin typeface="Arial" charset="0"/>
              </a:rPr>
              <a:pPr/>
              <a:t>6</a:t>
            </a:fld>
            <a:endParaRPr lang="en-US" smtClean="0">
              <a:latin typeface="Arial" charset="0"/>
            </a:endParaRPr>
          </a:p>
        </p:txBody>
      </p:sp>
      <p:pic>
        <p:nvPicPr>
          <p:cNvPr id="8198" name="Picture 2" descr="http://ardezign.com/supreme2/wp-content/uploads/2012/11/TTD-300x200.jpg"/>
          <p:cNvPicPr>
            <a:picLocks noChangeAspect="1" noChangeArrowheads="1"/>
          </p:cNvPicPr>
          <p:nvPr/>
        </p:nvPicPr>
        <p:blipFill>
          <a:blip r:embed="rId5"/>
          <a:srcRect/>
          <a:stretch>
            <a:fillRect/>
          </a:stretch>
        </p:blipFill>
        <p:spPr bwMode="auto">
          <a:xfrm>
            <a:off x="4800600" y="3657600"/>
            <a:ext cx="4267200" cy="2819400"/>
          </a:xfrm>
          <a:prstGeom prst="rect">
            <a:avLst/>
          </a:prstGeom>
          <a:noFill/>
          <a:ln w="9525">
            <a:noFill/>
            <a:miter lim="800000"/>
            <a:headEnd/>
            <a:tailEnd/>
          </a:ln>
        </p:spPr>
      </p:pic>
      <p:sp>
        <p:nvSpPr>
          <p:cNvPr id="8199" name="TextBox 9"/>
          <p:cNvSpPr txBox="1">
            <a:spLocks noChangeArrowheads="1"/>
          </p:cNvSpPr>
          <p:nvPr/>
        </p:nvSpPr>
        <p:spPr bwMode="auto">
          <a:xfrm>
            <a:off x="4953000" y="1446213"/>
            <a:ext cx="3962400" cy="1754187"/>
          </a:xfrm>
          <a:prstGeom prst="rect">
            <a:avLst/>
          </a:prstGeom>
          <a:noFill/>
          <a:ln w="9525">
            <a:noFill/>
            <a:miter lim="800000"/>
            <a:headEnd/>
            <a:tailEnd/>
          </a:ln>
        </p:spPr>
        <p:txBody>
          <a:bodyPr>
            <a:spAutoFit/>
          </a:bodyPr>
          <a:lstStyle/>
          <a:p>
            <a:r>
              <a:rPr lang="en-US"/>
              <a:t>Power Purchase Agreements (PPA) with PT PLN (Persero) have been signed and also Business Viability Guarantee letters (BVGL) from Ministry of Finance have been issued for all 3(three) Projects</a:t>
            </a:r>
          </a:p>
        </p:txBody>
      </p:sp>
      <p:sp>
        <p:nvSpPr>
          <p:cNvPr id="8200" name="TextBox 11"/>
          <p:cNvSpPr txBox="1">
            <a:spLocks noChangeArrowheads="1"/>
          </p:cNvSpPr>
          <p:nvPr/>
        </p:nvSpPr>
        <p:spPr bwMode="auto">
          <a:xfrm>
            <a:off x="304800" y="3794125"/>
            <a:ext cx="4343400" cy="2432050"/>
          </a:xfrm>
          <a:prstGeom prst="rect">
            <a:avLst/>
          </a:prstGeom>
          <a:noFill/>
          <a:ln w="9525">
            <a:noFill/>
            <a:miter lim="800000"/>
            <a:headEnd/>
            <a:tailEnd/>
          </a:ln>
        </p:spPr>
        <p:txBody>
          <a:bodyPr>
            <a:spAutoFit/>
          </a:bodyPr>
          <a:lstStyle/>
          <a:p>
            <a:r>
              <a:rPr lang="en-US"/>
              <a:t>PPA for Muara Laboh and Rajabasa were signed on March 2, 2012 with electricity tariff of :</a:t>
            </a:r>
          </a:p>
          <a:p>
            <a:pPr>
              <a:buFontTx/>
              <a:buChar char="-"/>
            </a:pPr>
            <a:r>
              <a:rPr lang="en-US"/>
              <a:t> Muara Laboh : US$ 0.094 per kWh</a:t>
            </a:r>
          </a:p>
          <a:p>
            <a:pPr>
              <a:buFontTx/>
              <a:buChar char="-"/>
            </a:pPr>
            <a:r>
              <a:rPr lang="en-US"/>
              <a:t> Rajabasa       : US$ 0.095 per kWh</a:t>
            </a:r>
          </a:p>
          <a:p>
            <a:endParaRPr lang="en-US" sz="800"/>
          </a:p>
          <a:p>
            <a:r>
              <a:rPr lang="en-US"/>
              <a:t>PPA for Rantau Dedap  was signed on November 12, 2012 with electricity tarif of US$ 0.0886 per kWh</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1143000"/>
          </a:xfrm>
        </p:spPr>
        <p:txBody>
          <a:bodyPr>
            <a:noAutofit/>
          </a:bodyPr>
          <a:lstStyle/>
          <a:p>
            <a:r>
              <a:rPr lang="en-US" sz="4000" dirty="0" smtClean="0"/>
              <a:t>Current status of </a:t>
            </a:r>
            <a:br>
              <a:rPr lang="en-US" sz="4000" dirty="0" smtClean="0"/>
            </a:br>
            <a:r>
              <a:rPr lang="en-US" sz="4000" dirty="0" smtClean="0"/>
              <a:t>Supreme Energy Muara Laboh (SEML)</a:t>
            </a:r>
            <a:endParaRPr lang="en-US" sz="4000" dirty="0"/>
          </a:p>
        </p:txBody>
      </p:sp>
      <p:sp>
        <p:nvSpPr>
          <p:cNvPr id="3" name="Content Placeholder 2"/>
          <p:cNvSpPr>
            <a:spLocks noGrp="1"/>
          </p:cNvSpPr>
          <p:nvPr>
            <p:ph idx="1"/>
          </p:nvPr>
        </p:nvSpPr>
        <p:spPr>
          <a:xfrm>
            <a:off x="304800" y="1493837"/>
            <a:ext cx="8229600" cy="4525963"/>
          </a:xfrm>
        </p:spPr>
        <p:txBody>
          <a:bodyPr>
            <a:normAutofit/>
          </a:bodyPr>
          <a:lstStyle/>
          <a:p>
            <a:r>
              <a:rPr lang="en-US" sz="2800" dirty="0" smtClean="0">
                <a:latin typeface="Times New Roman" pitchFamily="18" charset="0"/>
                <a:cs typeface="Times New Roman" pitchFamily="18" charset="0"/>
              </a:rPr>
              <a:t>Civil infrastructure completed</a:t>
            </a:r>
          </a:p>
          <a:p>
            <a:r>
              <a:rPr lang="en-US" sz="2800" dirty="0" smtClean="0">
                <a:latin typeface="Times New Roman" pitchFamily="18" charset="0"/>
                <a:cs typeface="Times New Roman" pitchFamily="18" charset="0"/>
              </a:rPr>
              <a:t>Exploration program completed</a:t>
            </a:r>
          </a:p>
          <a:p>
            <a:r>
              <a:rPr lang="en-US" sz="2800" dirty="0" smtClean="0">
                <a:latin typeface="Times New Roman" pitchFamily="18" charset="0"/>
                <a:cs typeface="Times New Roman" pitchFamily="18" charset="0"/>
              </a:rPr>
              <a:t>Geothermal reserves confirmed</a:t>
            </a:r>
          </a:p>
          <a:p>
            <a:r>
              <a:rPr lang="en-US" sz="2800" dirty="0" smtClean="0">
                <a:latin typeface="Times New Roman" pitchFamily="18" charset="0"/>
                <a:cs typeface="Times New Roman" pitchFamily="18" charset="0"/>
              </a:rPr>
              <a:t>EPC tender</a:t>
            </a:r>
            <a:r>
              <a:rPr lang="id-ID" sz="2800" dirty="0" smtClean="0">
                <a:latin typeface="Times New Roman" pitchFamily="18" charset="0"/>
                <a:cs typeface="Times New Roman" pitchFamily="18" charset="0"/>
              </a:rPr>
              <a:t> ongoing</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Negotiation of tariff increase</a:t>
            </a:r>
          </a:p>
          <a:p>
            <a:r>
              <a:rPr lang="en-US" sz="2800" dirty="0" smtClean="0">
                <a:latin typeface="Times New Roman" pitchFamily="18" charset="0"/>
                <a:cs typeface="Times New Roman" pitchFamily="18" charset="0"/>
              </a:rPr>
              <a:t>Finance arrangement on-going</a:t>
            </a:r>
            <a:endParaRPr lang="en-US" sz="2800" dirty="0">
              <a:latin typeface="Times New Roman" pitchFamily="18" charset="0"/>
              <a:cs typeface="Times New Roman" pitchFamily="18" charset="0"/>
            </a:endParaRPr>
          </a:p>
        </p:txBody>
      </p:sp>
      <p:pic>
        <p:nvPicPr>
          <p:cNvPr id="4" name="Content Placeholder 4" descr="Local photo 1.jpg"/>
          <p:cNvPicPr>
            <a:picLocks noChangeAspect="1"/>
          </p:cNvPicPr>
          <p:nvPr/>
        </p:nvPicPr>
        <p:blipFill>
          <a:blip r:embed="rId3" cstate="email"/>
          <a:srcRect/>
          <a:stretch>
            <a:fillRect/>
          </a:stretch>
        </p:blipFill>
        <p:spPr>
          <a:xfrm>
            <a:off x="1295400" y="4648200"/>
            <a:ext cx="3733800" cy="2202655"/>
          </a:xfrm>
          <a:prstGeom prst="rect">
            <a:avLst/>
          </a:prstGeom>
        </p:spPr>
      </p:pic>
      <p:pic>
        <p:nvPicPr>
          <p:cNvPr id="5" name="Picture 2" descr="Geothermal 01"/>
          <p:cNvPicPr>
            <a:picLocks noChangeAspect="1" noChangeArrowheads="1"/>
          </p:cNvPicPr>
          <p:nvPr/>
        </p:nvPicPr>
        <p:blipFill>
          <a:blip r:embed="rId4"/>
          <a:srcRect/>
          <a:stretch>
            <a:fillRect/>
          </a:stretch>
        </p:blipFill>
        <p:spPr bwMode="auto">
          <a:xfrm>
            <a:off x="6505732" y="1676400"/>
            <a:ext cx="2485868" cy="45720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686800" cy="1143000"/>
          </a:xfrm>
        </p:spPr>
        <p:txBody>
          <a:bodyPr>
            <a:noAutofit/>
          </a:bodyPr>
          <a:lstStyle/>
          <a:p>
            <a:r>
              <a:rPr lang="en-US" sz="4000" dirty="0" smtClean="0"/>
              <a:t>Current status of </a:t>
            </a:r>
            <a:br>
              <a:rPr lang="en-US" sz="4000" dirty="0" smtClean="0"/>
            </a:br>
            <a:r>
              <a:rPr lang="en-US" sz="4000" dirty="0" smtClean="0"/>
              <a:t>Supreme Energy Rantau Dedap (SERD)</a:t>
            </a:r>
            <a:endParaRPr lang="en-US" sz="4000" dirty="0"/>
          </a:p>
        </p:txBody>
      </p:sp>
      <p:sp>
        <p:nvSpPr>
          <p:cNvPr id="3" name="Content Placeholder 2"/>
          <p:cNvSpPr>
            <a:spLocks noGrp="1"/>
          </p:cNvSpPr>
          <p:nvPr>
            <p:ph idx="1"/>
          </p:nvPr>
        </p:nvSpPr>
        <p:spPr>
          <a:xfrm>
            <a:off x="457200" y="1417637"/>
            <a:ext cx="8229600" cy="4525963"/>
          </a:xfrm>
        </p:spPr>
        <p:txBody>
          <a:bodyPr>
            <a:normAutofit/>
          </a:bodyPr>
          <a:lstStyle/>
          <a:p>
            <a:r>
              <a:rPr lang="en-US" sz="2800" dirty="0" smtClean="0">
                <a:latin typeface="Times New Roman" pitchFamily="18" charset="0"/>
                <a:cs typeface="Times New Roman" pitchFamily="18" charset="0"/>
              </a:rPr>
              <a:t>Civil infrastructure completed</a:t>
            </a:r>
          </a:p>
          <a:p>
            <a:r>
              <a:rPr lang="en-US" sz="2800" dirty="0" smtClean="0">
                <a:latin typeface="Times New Roman" pitchFamily="18" charset="0"/>
                <a:cs typeface="Times New Roman" pitchFamily="18" charset="0"/>
              </a:rPr>
              <a:t>Exploration program </a:t>
            </a:r>
            <a:r>
              <a:rPr lang="en-US" sz="2800" dirty="0" smtClean="0">
                <a:latin typeface="Times New Roman" pitchFamily="18" charset="0"/>
                <a:cs typeface="Times New Roman" pitchFamily="18" charset="0"/>
              </a:rPr>
              <a:t>on-going</a:t>
            </a:r>
            <a:r>
              <a:rPr lang="id-ID" sz="2800" dirty="0" smtClean="0">
                <a:latin typeface="Times New Roman" pitchFamily="18" charset="0"/>
                <a:cs typeface="Times New Roman" pitchFamily="18" charset="0"/>
              </a:rPr>
              <a:t> drilling 5th well</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Geothermal system found</a:t>
            </a:r>
          </a:p>
          <a:p>
            <a:r>
              <a:rPr lang="en-US" sz="2800" dirty="0" err="1" smtClean="0">
                <a:latin typeface="Times New Roman" pitchFamily="18" charset="0"/>
                <a:cs typeface="Times New Roman" pitchFamily="18" charset="0"/>
              </a:rPr>
              <a:t>ADB</a:t>
            </a:r>
            <a:r>
              <a:rPr lang="en-US" sz="2800" dirty="0" smtClean="0">
                <a:latin typeface="Times New Roman" pitchFamily="18" charset="0"/>
                <a:cs typeface="Times New Roman" pitchFamily="18" charset="0"/>
              </a:rPr>
              <a:t> provided Clean Technology Fund (</a:t>
            </a:r>
            <a:r>
              <a:rPr lang="en-US" sz="2800" dirty="0" err="1" smtClean="0">
                <a:latin typeface="Times New Roman" pitchFamily="18" charset="0"/>
                <a:cs typeface="Times New Roman" pitchFamily="18" charset="0"/>
              </a:rPr>
              <a:t>CTF</a:t>
            </a:r>
            <a:r>
              <a:rPr lang="en-US" sz="2800" dirty="0" smtClean="0">
                <a:latin typeface="Times New Roman" pitchFamily="18" charset="0"/>
                <a:cs typeface="Times New Roman" pitchFamily="18" charset="0"/>
              </a:rPr>
              <a:t>) loan</a:t>
            </a:r>
          </a:p>
        </p:txBody>
      </p:sp>
      <p:pic>
        <p:nvPicPr>
          <p:cNvPr id="6" name="Picture 5" descr="C:\Users\alfianto-perdana\Desktop\IMG_20140626_112412.jpg"/>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l="-383" t="22271" r="307" b="6675"/>
          <a:stretch/>
        </p:blipFill>
        <p:spPr bwMode="auto">
          <a:xfrm>
            <a:off x="762000" y="3505200"/>
            <a:ext cx="3505200" cy="32004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alfianto-perdana\Desktop\IMG-20140712-WA0000.jpg"/>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l="27162" t="17306" r="26407" b="7534"/>
          <a:stretch/>
        </p:blipFill>
        <p:spPr bwMode="auto">
          <a:xfrm>
            <a:off x="4419600" y="3505200"/>
            <a:ext cx="3581400" cy="3200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1143000"/>
          </a:xfrm>
        </p:spPr>
        <p:txBody>
          <a:bodyPr>
            <a:noAutofit/>
          </a:bodyPr>
          <a:lstStyle/>
          <a:p>
            <a:r>
              <a:rPr lang="en-US" sz="4000" dirty="0" smtClean="0"/>
              <a:t>Current status of </a:t>
            </a:r>
            <a:br>
              <a:rPr lang="en-US" sz="4000" dirty="0" smtClean="0"/>
            </a:br>
            <a:r>
              <a:rPr lang="en-US" sz="4000" dirty="0" smtClean="0"/>
              <a:t>Supreme Energy Rajabasa (SERB)</a:t>
            </a:r>
            <a:endParaRPr lang="en-US" sz="4000" dirty="0"/>
          </a:p>
        </p:txBody>
      </p:sp>
      <p:sp>
        <p:nvSpPr>
          <p:cNvPr id="3" name="Content Placeholder 2"/>
          <p:cNvSpPr>
            <a:spLocks noGrp="1"/>
          </p:cNvSpPr>
          <p:nvPr>
            <p:ph idx="1"/>
          </p:nvPr>
        </p:nvSpPr>
        <p:spPr>
          <a:xfrm>
            <a:off x="304800" y="1798637"/>
            <a:ext cx="8458200" cy="4525963"/>
          </a:xfrm>
        </p:spPr>
        <p:txBody>
          <a:bodyPr>
            <a:normAutofit/>
          </a:bodyPr>
          <a:lstStyle/>
          <a:p>
            <a:r>
              <a:rPr lang="en-US" sz="2800" dirty="0" smtClean="0">
                <a:latin typeface="Times New Roman" pitchFamily="18" charset="0"/>
                <a:cs typeface="Times New Roman" pitchFamily="18" charset="0"/>
              </a:rPr>
              <a:t>Civil infrastructure work is restarted</a:t>
            </a:r>
          </a:p>
          <a:p>
            <a:r>
              <a:rPr lang="en-US" sz="2800" dirty="0" smtClean="0">
                <a:latin typeface="Times New Roman" pitchFamily="18" charset="0"/>
                <a:cs typeface="Times New Roman" pitchFamily="18" charset="0"/>
              </a:rPr>
              <a:t>Currently </a:t>
            </a:r>
            <a:r>
              <a:rPr lang="en-US" sz="2800" dirty="0" smtClean="0">
                <a:latin typeface="Times New Roman" pitchFamily="18" charset="0"/>
                <a:cs typeface="Times New Roman" pitchFamily="18" charset="0"/>
              </a:rPr>
              <a:t>work </a:t>
            </a:r>
            <a:r>
              <a:rPr lang="en-US" sz="2800" dirty="0" smtClean="0">
                <a:latin typeface="Times New Roman" pitchFamily="18" charset="0"/>
                <a:cs typeface="Times New Roman" pitchFamily="18" charset="0"/>
              </a:rPr>
              <a:t>on security fence </a:t>
            </a:r>
            <a:r>
              <a:rPr lang="id-ID" sz="2800" dirty="0" smtClean="0">
                <a:latin typeface="Times New Roman" pitchFamily="18" charset="0"/>
                <a:cs typeface="Times New Roman" pitchFamily="18" charset="0"/>
              </a:rPr>
              <a:t>and Jetty to be </a:t>
            </a:r>
            <a:r>
              <a:rPr lang="en-US" sz="2800" dirty="0" smtClean="0">
                <a:latin typeface="Times New Roman" pitchFamily="18" charset="0"/>
                <a:cs typeface="Times New Roman" pitchFamily="18" charset="0"/>
              </a:rPr>
              <a:t>started</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Design of exploration program is under finalization</a:t>
            </a:r>
          </a:p>
        </p:txBody>
      </p:sp>
      <p:pic>
        <p:nvPicPr>
          <p:cNvPr id="1026" name="Picture 1" descr="image003"/>
          <p:cNvPicPr>
            <a:picLocks noChangeAspect="1" noChangeArrowheads="1"/>
          </p:cNvPicPr>
          <p:nvPr/>
        </p:nvPicPr>
        <p:blipFill>
          <a:blip r:embed="rId3" cstate="email"/>
          <a:srcRect l="50537" t="6051" r="3786" b="47742"/>
          <a:stretch>
            <a:fillRect/>
          </a:stretch>
        </p:blipFill>
        <p:spPr bwMode="auto">
          <a:xfrm>
            <a:off x="609600" y="3657600"/>
            <a:ext cx="3581400" cy="3200400"/>
          </a:xfrm>
          <a:prstGeom prst="rect">
            <a:avLst/>
          </a:prstGeom>
          <a:noFill/>
          <a:ln w="9525">
            <a:noFill/>
            <a:miter lim="800000"/>
            <a:headEnd/>
            <a:tailEnd/>
          </a:ln>
        </p:spPr>
      </p:pic>
      <p:pic>
        <p:nvPicPr>
          <p:cNvPr id="1027" name="Picture 1" descr="image003"/>
          <p:cNvPicPr>
            <a:picLocks noChangeAspect="1" noChangeArrowheads="1"/>
          </p:cNvPicPr>
          <p:nvPr/>
        </p:nvPicPr>
        <p:blipFill>
          <a:blip r:embed="rId3" cstate="email"/>
          <a:srcRect l="51508" t="53908" r="2814" b="986"/>
          <a:stretch>
            <a:fillRect/>
          </a:stretch>
        </p:blipFill>
        <p:spPr bwMode="auto">
          <a:xfrm>
            <a:off x="4724400" y="3657600"/>
            <a:ext cx="3581400" cy="31242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b="1" u="sng" dirty="0" smtClean="0"/>
              <a:t>Government guarantee </a:t>
            </a:r>
            <a:r>
              <a:rPr lang="id-ID" b="1" u="sng" dirty="0" smtClean="0"/>
              <a:t>breakthrough</a:t>
            </a:r>
            <a:endParaRPr lang="en-US" b="1" u="sng" dirty="0" smtClean="0"/>
          </a:p>
          <a:p>
            <a:r>
              <a:rPr lang="id-ID" dirty="0" smtClean="0"/>
              <a:t>Electricity </a:t>
            </a:r>
            <a:r>
              <a:rPr lang="en-US" dirty="0" smtClean="0"/>
              <a:t>Price </a:t>
            </a:r>
            <a:r>
              <a:rPr lang="id-ID" dirty="0" smtClean="0"/>
              <a:t>breakthrough</a:t>
            </a:r>
            <a:endParaRPr lang="en-US" dirty="0" smtClean="0"/>
          </a:p>
          <a:p>
            <a:r>
              <a:rPr lang="en-US" dirty="0" smtClean="0"/>
              <a:t>Restricted forest entry </a:t>
            </a:r>
            <a:r>
              <a:rPr lang="id-ID" dirty="0" smtClean="0"/>
              <a:t>breakthrough</a:t>
            </a:r>
            <a:endParaRPr lang="en-US" dirty="0" smtClean="0"/>
          </a:p>
          <a:p>
            <a:r>
              <a:rPr lang="en-US" dirty="0" smtClean="0"/>
              <a:t>Financing for exploration </a:t>
            </a:r>
            <a:r>
              <a:rPr lang="id-ID" dirty="0" smtClean="0"/>
              <a:t>breakthrough</a:t>
            </a:r>
            <a:endParaRPr lang="en-US" dirty="0" smtClean="0"/>
          </a:p>
          <a:p>
            <a:r>
              <a:rPr lang="id-ID" dirty="0" smtClean="0"/>
              <a:t>Civil infrastructure breakthrough</a:t>
            </a:r>
          </a:p>
          <a:p>
            <a:r>
              <a:rPr lang="id-ID" dirty="0" smtClean="0"/>
              <a:t>Exploration breakthrough</a:t>
            </a:r>
          </a:p>
          <a:p>
            <a:r>
              <a:rPr lang="id-ID" dirty="0" smtClean="0"/>
              <a:t>Summary</a:t>
            </a:r>
            <a:endParaRPr lang="en-US" dirty="0"/>
          </a:p>
        </p:txBody>
      </p:sp>
    </p:spTree>
    <p:extLst>
      <p:ext uri="{BB962C8B-B14F-4D97-AF65-F5344CB8AC3E}">
        <p14:creationId xmlns:p14="http://schemas.microsoft.com/office/powerpoint/2010/main" val="426201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457200"/>
            <a:ext cx="8229600" cy="1143000"/>
          </a:xfrm>
        </p:spPr>
        <p:txBody>
          <a:bodyPr>
            <a:normAutofit fontScale="90000"/>
          </a:bodyPr>
          <a:lstStyle/>
          <a:p>
            <a:r>
              <a:rPr lang="en-US" altLang="en-US" smtClean="0">
                <a:ea typeface="ＭＳ Ｐゴシック" pitchFamily="34" charset="-128"/>
              </a:rPr>
              <a:t>Government guarantee in the form of </a:t>
            </a:r>
            <a:br>
              <a:rPr lang="en-US" altLang="en-US" smtClean="0">
                <a:ea typeface="ＭＳ Ｐゴシック" pitchFamily="34" charset="-128"/>
              </a:rPr>
            </a:br>
            <a:r>
              <a:rPr lang="en-US" altLang="en-US" smtClean="0">
                <a:ea typeface="ＭＳ Ｐゴシック" pitchFamily="34" charset="-128"/>
              </a:rPr>
              <a:t>Business Viability Guarantee letter (</a:t>
            </a:r>
            <a:r>
              <a:rPr lang="en-US" altLang="en-US" dirty="0" err="1" smtClean="0">
                <a:ea typeface="ＭＳ Ｐゴシック" pitchFamily="34" charset="-128"/>
              </a:rPr>
              <a:t>BVGL</a:t>
            </a:r>
            <a:r>
              <a:rPr lang="en-US" altLang="en-US" dirty="0" smtClean="0">
                <a:ea typeface="ＭＳ Ｐゴシック" pitchFamily="34" charset="-128"/>
              </a:rPr>
              <a:t>)</a:t>
            </a:r>
          </a:p>
        </p:txBody>
      </p:sp>
      <p:sp>
        <p:nvSpPr>
          <p:cNvPr id="11267" name="Rectangle 3"/>
          <p:cNvSpPr>
            <a:spLocks noGrp="1" noChangeArrowheads="1"/>
          </p:cNvSpPr>
          <p:nvPr>
            <p:ph type="body" idx="1"/>
          </p:nvPr>
        </p:nvSpPr>
        <p:spPr>
          <a:xfrm>
            <a:off x="457200" y="1752600"/>
            <a:ext cx="8229600" cy="3352800"/>
          </a:xfrm>
        </p:spPr>
        <p:txBody>
          <a:bodyPr/>
          <a:lstStyle/>
          <a:p>
            <a:pPr>
              <a:buFontTx/>
              <a:buNone/>
            </a:pPr>
            <a:r>
              <a:rPr lang="en-US" altLang="en-US" sz="2800" smtClean="0">
                <a:latin typeface="Times New Roman" pitchFamily="18" charset="0"/>
                <a:ea typeface="ＭＳ Ｐゴシック" pitchFamily="34" charset="-128"/>
              </a:rPr>
              <a:t>Basis for Guarantee letter</a:t>
            </a:r>
          </a:p>
          <a:p>
            <a:r>
              <a:rPr lang="en-US" altLang="en-US" sz="2800" smtClean="0">
                <a:latin typeface="Times New Roman" pitchFamily="18" charset="0"/>
                <a:ea typeface="ＭＳ Ｐゴシック" pitchFamily="34" charset="-128"/>
              </a:rPr>
              <a:t>Article 7.2 of Presidential decree No 4 year 2010 for acceleration of Power plant development</a:t>
            </a:r>
          </a:p>
          <a:p>
            <a:r>
              <a:rPr lang="en-US" altLang="en-US" sz="2800" smtClean="0">
                <a:latin typeface="Times New Roman" pitchFamily="18" charset="0"/>
                <a:ea typeface="ＭＳ Ｐゴシック" pitchFamily="34" charset="-128"/>
                <a:cs typeface="Times New Roman" pitchFamily="18" charset="0"/>
              </a:rPr>
              <a:t>Minister of Finance decree no: 139/PMK.011/2011 concerning Business Viability Guarantee letter (BVGL) to  PT Perusahaan Listrik Negara (Persero)</a:t>
            </a:r>
          </a:p>
        </p:txBody>
      </p:sp>
      <p:sp>
        <p:nvSpPr>
          <p:cNvPr id="11268" name="Text Box 4"/>
          <p:cNvSpPr txBox="1">
            <a:spLocks noChangeArrowheads="1"/>
          </p:cNvSpPr>
          <p:nvPr/>
        </p:nvSpPr>
        <p:spPr bwMode="auto">
          <a:xfrm>
            <a:off x="533400" y="4800600"/>
            <a:ext cx="7848600" cy="1570038"/>
          </a:xfrm>
          <a:prstGeom prst="rect">
            <a:avLst/>
          </a:prstGeom>
          <a:solidFill>
            <a:srgbClr val="99FF66"/>
          </a:solidFill>
          <a:ln w="9525">
            <a:solidFill>
              <a:schemeClr val="tx1"/>
            </a:solidFill>
            <a:miter lim="800000"/>
            <a:headEnd/>
            <a:tailEnd/>
          </a:ln>
        </p:spPr>
        <p:txBody>
          <a:bodyPr>
            <a:spAutoFit/>
          </a:bodyPr>
          <a:lstStyle/>
          <a:p>
            <a:pPr algn="ctr">
              <a:spcBef>
                <a:spcPct val="50000"/>
              </a:spcBef>
            </a:pPr>
            <a:r>
              <a:rPr lang="en-US" altLang="en-US" sz="2400">
                <a:latin typeface="Times New Roman" pitchFamily="18" charset="0"/>
              </a:rPr>
              <a:t>Since BVGL is relatively new, Developer needs to explain in significant details all of the financial calculation to Ministry finance team on this matter. Basic discussion or difference in opinion is on the duration of the guarantee letter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76200" y="381000"/>
            <a:ext cx="9144000" cy="1143000"/>
          </a:xfrm>
        </p:spPr>
        <p:txBody>
          <a:bodyPr>
            <a:normAutofit fontScale="90000"/>
          </a:bodyPr>
          <a:lstStyle/>
          <a:p>
            <a:r>
              <a:rPr lang="en-US" altLang="en-US" dirty="0" smtClean="0">
                <a:ea typeface="ＭＳ Ｐゴシック" pitchFamily="34" charset="-128"/>
              </a:rPr>
              <a:t>Basic Government Guarantee in the form of </a:t>
            </a:r>
            <a:r>
              <a:rPr lang="en-US" altLang="en-US" dirty="0" err="1" smtClean="0">
                <a:ea typeface="ＭＳ Ｐゴシック" pitchFamily="34" charset="-128"/>
              </a:rPr>
              <a:t>BVGL</a:t>
            </a:r>
            <a:r>
              <a:rPr lang="en-US" altLang="en-US" dirty="0" smtClean="0">
                <a:ea typeface="ＭＳ Ｐゴシック" pitchFamily="34" charset="-128"/>
              </a:rPr>
              <a:t> or in Indonesian </a:t>
            </a:r>
            <a:r>
              <a:rPr lang="en-US" altLang="en-US" dirty="0" err="1" smtClean="0">
                <a:ea typeface="ＭＳ Ｐゴシック" pitchFamily="34" charset="-128"/>
              </a:rPr>
              <a:t>languange</a:t>
            </a:r>
            <a:r>
              <a:rPr lang="en-US" altLang="en-US" dirty="0" smtClean="0">
                <a:ea typeface="ＭＳ Ｐゴシック" pitchFamily="34" charset="-128"/>
              </a:rPr>
              <a:t> called </a:t>
            </a:r>
            <a:r>
              <a:rPr lang="en-US" altLang="en-US" dirty="0" err="1" smtClean="0">
                <a:ea typeface="ＭＳ Ｐゴシック" pitchFamily="34" charset="-128"/>
              </a:rPr>
              <a:t>SJKU</a:t>
            </a:r>
            <a:endParaRPr lang="en-US" altLang="en-US" dirty="0" smtClean="0">
              <a:ea typeface="ＭＳ Ｐゴシック" pitchFamily="34" charset="-128"/>
            </a:endParaRPr>
          </a:p>
        </p:txBody>
      </p:sp>
      <p:pic>
        <p:nvPicPr>
          <p:cNvPr id="12291" name="Content Placeholder 5" descr="SJKU.jpg"/>
          <p:cNvPicPr>
            <a:picLocks noGrp="1" noChangeAspect="1"/>
          </p:cNvPicPr>
          <p:nvPr>
            <p:ph idx="1"/>
          </p:nvPr>
        </p:nvPicPr>
        <p:blipFill>
          <a:blip r:embed="rId3"/>
          <a:srcRect/>
          <a:stretch>
            <a:fillRect/>
          </a:stretch>
        </p:blipFill>
        <p:spPr>
          <a:xfrm>
            <a:off x="0" y="1447800"/>
            <a:ext cx="9144000" cy="5410200"/>
          </a:xfrm>
        </p:spPr>
      </p:pic>
      <p:sp>
        <p:nvSpPr>
          <p:cNvPr id="12292" name="Slide Number Placeholder 3"/>
          <p:cNvSpPr>
            <a:spLocks noGrp="1"/>
          </p:cNvSpPr>
          <p:nvPr>
            <p:ph type="sldNum" sz="quarter" idx="12"/>
          </p:nvPr>
        </p:nvSpPr>
        <p:spPr>
          <a:noFill/>
        </p:spPr>
        <p:txBody>
          <a:bodyPr/>
          <a:lstStyle/>
          <a:p>
            <a:fld id="{98AD9CE5-DE35-4331-8534-930E6FF2251C}" type="slidenum">
              <a:rPr lang="en-US" altLang="en-US" smtClean="0"/>
              <a:pPr/>
              <a:t>12</a:t>
            </a:fld>
            <a:endParaRPr lang="en-US" altLang="en-U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dirty="0" smtClean="0"/>
              <a:t>Government guarantee </a:t>
            </a:r>
            <a:r>
              <a:rPr lang="id-ID" dirty="0" smtClean="0"/>
              <a:t>breakthrough</a:t>
            </a:r>
            <a:endParaRPr lang="en-US" dirty="0" smtClean="0"/>
          </a:p>
          <a:p>
            <a:r>
              <a:rPr lang="id-ID" b="1" u="sng" dirty="0" smtClean="0"/>
              <a:t>Electricity </a:t>
            </a:r>
            <a:r>
              <a:rPr lang="en-US" b="1" u="sng" dirty="0" smtClean="0"/>
              <a:t>Price </a:t>
            </a:r>
            <a:r>
              <a:rPr lang="id-ID" b="1" u="sng" dirty="0" smtClean="0"/>
              <a:t>breakthrough</a:t>
            </a:r>
            <a:endParaRPr lang="en-US" b="1" u="sng" dirty="0" smtClean="0"/>
          </a:p>
          <a:p>
            <a:r>
              <a:rPr lang="en-US" dirty="0" smtClean="0"/>
              <a:t>Restricted forest entry </a:t>
            </a:r>
            <a:r>
              <a:rPr lang="id-ID" dirty="0" smtClean="0"/>
              <a:t>breakthrough</a:t>
            </a:r>
            <a:endParaRPr lang="en-US" dirty="0" smtClean="0"/>
          </a:p>
          <a:p>
            <a:r>
              <a:rPr lang="en-US" dirty="0" smtClean="0"/>
              <a:t>Financing for exploration </a:t>
            </a:r>
            <a:r>
              <a:rPr lang="id-ID" dirty="0" smtClean="0"/>
              <a:t>breakthrough</a:t>
            </a:r>
            <a:endParaRPr lang="en-US" dirty="0" smtClean="0"/>
          </a:p>
          <a:p>
            <a:r>
              <a:rPr lang="id-ID" dirty="0" smtClean="0"/>
              <a:t>Civil infrastructure breakthrough</a:t>
            </a:r>
          </a:p>
          <a:p>
            <a:r>
              <a:rPr lang="id-ID" dirty="0" smtClean="0"/>
              <a:t>Exploration breakthrough</a:t>
            </a:r>
          </a:p>
          <a:p>
            <a:r>
              <a:rPr lang="id-ID" dirty="0" smtClean="0"/>
              <a:t>Summary</a:t>
            </a:r>
            <a:endParaRPr lang="en-US" dirty="0"/>
          </a:p>
        </p:txBody>
      </p:sp>
    </p:spTree>
    <p:extLst>
      <p:ext uri="{BB962C8B-B14F-4D97-AF65-F5344CB8AC3E}">
        <p14:creationId xmlns:p14="http://schemas.microsoft.com/office/powerpoint/2010/main" val="426201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ChangeArrowheads="1"/>
          </p:cNvSpPr>
          <p:nvPr/>
        </p:nvSpPr>
        <p:spPr bwMode="auto">
          <a:xfrm>
            <a:off x="2443972" y="5650215"/>
            <a:ext cx="6262812" cy="8925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77800" lvl="1" indent="-177800" algn="just" fontAlgn="base">
              <a:spcBef>
                <a:spcPct val="0"/>
              </a:spcBef>
              <a:spcAft>
                <a:spcPct val="0"/>
              </a:spcAft>
              <a:tabLst>
                <a:tab pos="0" algn="l"/>
                <a:tab pos="177800" algn="l"/>
                <a:tab pos="457200" algn="l"/>
              </a:tabLst>
            </a:pPr>
            <a:endParaRPr lang="id-ID" sz="1200" b="1" dirty="0">
              <a:latin typeface="+mj-lt"/>
            </a:endParaRPr>
          </a:p>
          <a:p>
            <a:pPr marL="809625" indent="-809625" algn="just" fontAlgn="base">
              <a:spcBef>
                <a:spcPct val="0"/>
              </a:spcBef>
              <a:spcAft>
                <a:spcPct val="0"/>
              </a:spcAft>
              <a:tabLst>
                <a:tab pos="0" algn="l"/>
                <a:tab pos="809625" algn="l"/>
              </a:tabLst>
            </a:pPr>
            <a:endParaRPr lang="id-ID" sz="1100" dirty="0" smtClean="0">
              <a:solidFill>
                <a:srgbClr val="000000"/>
              </a:solidFill>
              <a:latin typeface="+mj-lt"/>
            </a:endParaRPr>
          </a:p>
          <a:p>
            <a:pPr marL="809625" marR="0" lvl="0" indent="-809625" algn="just" defTabSz="914400" rtl="0" eaLnBrk="1" fontAlgn="base" latinLnBrk="0" hangingPunct="1">
              <a:lnSpc>
                <a:spcPct val="100000"/>
              </a:lnSpc>
              <a:spcBef>
                <a:spcPct val="0"/>
              </a:spcBef>
              <a:spcAft>
                <a:spcPct val="0"/>
              </a:spcAft>
              <a:buClrTx/>
              <a:buSzTx/>
              <a:tabLst>
                <a:tab pos="457200" algn="l"/>
                <a:tab pos="809625" algn="l"/>
              </a:tabLst>
            </a:pPr>
            <a:endParaRPr kumimoji="0" lang="en-US" sz="1100" b="0" i="0" u="none" strike="noStrike" cap="none" normalizeH="0" baseline="0" dirty="0" smtClean="0">
              <a:ln>
                <a:noFill/>
              </a:ln>
              <a:solidFill>
                <a:schemeClr val="tx1"/>
              </a:solidFill>
              <a:effectLst/>
              <a:latin typeface="+mj-lt"/>
              <a:ea typeface="Times New Roman" pitchFamily="18" charset="0"/>
              <a:cs typeface="Arial" pitchFamily="34" charset="0"/>
            </a:endParaRPr>
          </a:p>
          <a:p>
            <a:pPr marL="809625" marR="0" lvl="0" indent="-809625" algn="just" defTabSz="914400" rtl="0" eaLnBrk="1" fontAlgn="base" latinLnBrk="0" hangingPunct="1">
              <a:lnSpc>
                <a:spcPct val="100000"/>
              </a:lnSpc>
              <a:spcBef>
                <a:spcPct val="0"/>
              </a:spcBef>
              <a:spcAft>
                <a:spcPct val="0"/>
              </a:spcAft>
              <a:buClrTx/>
              <a:buSzTx/>
              <a:tabLst>
                <a:tab pos="457200" algn="l"/>
                <a:tab pos="809625" algn="l"/>
              </a:tabLst>
            </a:pPr>
            <a:endParaRPr kumimoji="0" lang="id-ID" sz="1800" b="0" i="0" u="none" strike="noStrike" cap="none" normalizeH="0" baseline="0" dirty="0" smtClean="0">
              <a:ln>
                <a:noFill/>
              </a:ln>
              <a:solidFill>
                <a:schemeClr val="tx1"/>
              </a:solidFill>
              <a:effectLst/>
              <a:latin typeface="+mj-lt"/>
              <a:cs typeface="Arial" pitchFamily="34" charset="0"/>
            </a:endParaRPr>
          </a:p>
        </p:txBody>
      </p:sp>
      <p:sp>
        <p:nvSpPr>
          <p:cNvPr id="8" name="Title 1"/>
          <p:cNvSpPr txBox="1">
            <a:spLocks/>
          </p:cNvSpPr>
          <p:nvPr/>
        </p:nvSpPr>
        <p:spPr bwMode="auto">
          <a:xfrm>
            <a:off x="0" y="654528"/>
            <a:ext cx="9144000" cy="564672"/>
          </a:xfrm>
          <a:prstGeom prst="rect">
            <a:avLst/>
          </a:prstGeom>
          <a:noFill/>
          <a:ln w="9525">
            <a:noFill/>
            <a:miter lim="800000"/>
            <a:headEnd/>
            <a:tailEnd/>
          </a:ln>
        </p:spPr>
        <p:txBody>
          <a:bodyPr vert="horz" wrap="square" lIns="0" tIns="45720" rIns="0" bIns="0" numCol="1" anchor="b" anchorCtr="0" compatLnSpc="1">
            <a:prstTxWarp prst="textNoShape">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rtl="0" eaLnBrk="0" fontAlgn="base" hangingPunct="0">
              <a:spcBef>
                <a:spcPct val="0"/>
              </a:spcBef>
              <a:spcAft>
                <a:spcPct val="0"/>
              </a:spcAft>
              <a:defRPr sz="3600" b="1" kern="1200" spc="50">
                <a:ln w="11430"/>
                <a:solidFill>
                  <a:srgbClr val="002060"/>
                </a:solidFill>
                <a:effectLst>
                  <a:outerShdw blurRad="76200" dist="50800" dir="5400000" algn="tl" rotWithShape="0">
                    <a:srgbClr val="000000">
                      <a:alpha val="65000"/>
                    </a:srgbClr>
                  </a:outerShdw>
                </a:effectLst>
                <a:latin typeface="Tw Cen MT Condensed" pitchFamily="34" charset="0"/>
                <a:ea typeface="+mj-ea"/>
                <a:cs typeface="+mj-cs"/>
              </a:defRPr>
            </a:lvl1pPr>
            <a:lvl2pPr algn="ctr" rtl="0" eaLnBrk="0" fontAlgn="base" hangingPunct="0">
              <a:spcBef>
                <a:spcPct val="0"/>
              </a:spcBef>
              <a:spcAft>
                <a:spcPct val="0"/>
              </a:spcAft>
              <a:defRPr sz="3600" b="1">
                <a:solidFill>
                  <a:srgbClr val="002060"/>
                </a:solidFill>
                <a:latin typeface="Tw Cen MT Condensed" pitchFamily="34" charset="0"/>
              </a:defRPr>
            </a:lvl2pPr>
            <a:lvl3pPr algn="ctr" rtl="0" eaLnBrk="0" fontAlgn="base" hangingPunct="0">
              <a:spcBef>
                <a:spcPct val="0"/>
              </a:spcBef>
              <a:spcAft>
                <a:spcPct val="0"/>
              </a:spcAft>
              <a:defRPr sz="3600" b="1">
                <a:solidFill>
                  <a:srgbClr val="002060"/>
                </a:solidFill>
                <a:latin typeface="Tw Cen MT Condensed" pitchFamily="34" charset="0"/>
              </a:defRPr>
            </a:lvl3pPr>
            <a:lvl4pPr algn="ctr" rtl="0" eaLnBrk="0" fontAlgn="base" hangingPunct="0">
              <a:spcBef>
                <a:spcPct val="0"/>
              </a:spcBef>
              <a:spcAft>
                <a:spcPct val="0"/>
              </a:spcAft>
              <a:defRPr sz="3600" b="1">
                <a:solidFill>
                  <a:srgbClr val="002060"/>
                </a:solidFill>
                <a:latin typeface="Tw Cen MT Condensed" pitchFamily="34" charset="0"/>
              </a:defRPr>
            </a:lvl4pPr>
            <a:lvl5pPr algn="ctr" rtl="0" eaLnBrk="0" fontAlgn="base" hangingPunct="0">
              <a:spcBef>
                <a:spcPct val="0"/>
              </a:spcBef>
              <a:spcAft>
                <a:spcPct val="0"/>
              </a:spcAft>
              <a:defRPr sz="3600" b="1">
                <a:solidFill>
                  <a:srgbClr val="002060"/>
                </a:solidFill>
                <a:latin typeface="Tw Cen MT Condensed" pitchFamily="34" charset="0"/>
              </a:defRPr>
            </a:lvl5pPr>
            <a:lvl6pPr marL="457200" algn="l" rtl="0" eaLnBrk="1" fontAlgn="base" hangingPunct="1">
              <a:spcBef>
                <a:spcPct val="0"/>
              </a:spcBef>
              <a:spcAft>
                <a:spcPct val="0"/>
              </a:spcAft>
              <a:defRPr sz="5000">
                <a:solidFill>
                  <a:schemeClr val="tx2"/>
                </a:solidFill>
                <a:latin typeface="Calibri" pitchFamily="34" charset="0"/>
              </a:defRPr>
            </a:lvl6pPr>
            <a:lvl7pPr marL="914400" algn="l" rtl="0" eaLnBrk="1" fontAlgn="base" hangingPunct="1">
              <a:spcBef>
                <a:spcPct val="0"/>
              </a:spcBef>
              <a:spcAft>
                <a:spcPct val="0"/>
              </a:spcAft>
              <a:defRPr sz="5000">
                <a:solidFill>
                  <a:schemeClr val="tx2"/>
                </a:solidFill>
                <a:latin typeface="Calibri" pitchFamily="34" charset="0"/>
              </a:defRPr>
            </a:lvl7pPr>
            <a:lvl8pPr marL="1371600" algn="l" rtl="0" eaLnBrk="1" fontAlgn="base" hangingPunct="1">
              <a:spcBef>
                <a:spcPct val="0"/>
              </a:spcBef>
              <a:spcAft>
                <a:spcPct val="0"/>
              </a:spcAft>
              <a:defRPr sz="5000">
                <a:solidFill>
                  <a:schemeClr val="tx2"/>
                </a:solidFill>
                <a:latin typeface="Calibri" pitchFamily="34" charset="0"/>
              </a:defRPr>
            </a:lvl8pPr>
            <a:lvl9pPr marL="1828800" algn="l" rtl="0" eaLnBrk="1" fontAlgn="base" hangingPunct="1">
              <a:spcBef>
                <a:spcPct val="0"/>
              </a:spcBef>
              <a:spcAft>
                <a:spcPct val="0"/>
              </a:spcAft>
              <a:defRPr sz="5000">
                <a:solidFill>
                  <a:schemeClr val="tx2"/>
                </a:solidFill>
                <a:latin typeface="Calibri" pitchFamily="34" charset="0"/>
              </a:defRPr>
            </a:lvl9pPr>
          </a:lstStyle>
          <a:p>
            <a:pPr lvl="0"/>
            <a:r>
              <a:rPr lang="en-US" sz="4000" b="0" dirty="0" smtClean="0">
                <a:solidFill>
                  <a:schemeClr val="tx1"/>
                </a:solidFill>
                <a:effectLst/>
                <a:latin typeface="+mj-lt"/>
                <a:ea typeface="+mn-ea"/>
                <a:cs typeface="Arial" pitchFamily="34" charset="0"/>
              </a:rPr>
              <a:t>Increased tariff ceiling Price</a:t>
            </a:r>
            <a:endParaRPr lang="en-US" altLang="id-ID" sz="4000" b="0" dirty="0" smtClean="0">
              <a:ln>
                <a:noFill/>
              </a:ln>
              <a:solidFill>
                <a:schemeClr val="tx1"/>
              </a:solidFill>
              <a:effectLst/>
              <a:latin typeface="+mj-lt"/>
              <a:ea typeface="Calibri"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485064278"/>
              </p:ext>
            </p:extLst>
          </p:nvPr>
        </p:nvGraphicFramePr>
        <p:xfrm>
          <a:off x="457201" y="1447800"/>
          <a:ext cx="8167584" cy="5151120"/>
        </p:xfrm>
        <a:graphic>
          <a:graphicData uri="http://schemas.openxmlformats.org/drawingml/2006/table">
            <a:tbl>
              <a:tblPr firstRow="1" bandRow="1">
                <a:tableStyleId>{5C22544A-7EE6-4342-B048-85BDC9FD1C3A}</a:tableStyleId>
              </a:tblPr>
              <a:tblGrid>
                <a:gridCol w="1245699"/>
                <a:gridCol w="2307295"/>
                <a:gridCol w="2307295"/>
                <a:gridCol w="2307295"/>
              </a:tblGrid>
              <a:tr h="344318">
                <a:tc rowSpan="2">
                  <a:txBody>
                    <a:bodyPr/>
                    <a:lstStyle/>
                    <a:p>
                      <a:pPr algn="ctr"/>
                      <a:r>
                        <a:rPr lang="en-US" sz="2000" b="1" dirty="0" smtClean="0"/>
                        <a:t>COD Years</a:t>
                      </a:r>
                      <a:endParaRPr lang="en-US" sz="2000" b="1" dirty="0"/>
                    </a:p>
                  </a:txBody>
                  <a:tcPr marL="84447" marR="84447" anchor="ctr">
                    <a:solidFill>
                      <a:srgbClr val="00B050"/>
                    </a:solidFill>
                  </a:tcPr>
                </a:tc>
                <a:tc gridSpan="3">
                  <a:txBody>
                    <a:bodyPr/>
                    <a:lstStyle/>
                    <a:p>
                      <a:pPr algn="ctr"/>
                      <a:r>
                        <a:rPr lang="en-US" sz="2000" b="1" dirty="0" smtClean="0"/>
                        <a:t>Ceiling Price (cent USD/kWh) </a:t>
                      </a:r>
                      <a:endParaRPr lang="en-US" sz="2000" b="1" dirty="0"/>
                    </a:p>
                  </a:txBody>
                  <a:tcPr marL="84447" marR="84447" anchor="ctr">
                    <a:solidFill>
                      <a:srgbClr val="00B050"/>
                    </a:solidFill>
                  </a:tcPr>
                </a:tc>
                <a:tc hMerge="1">
                  <a:txBody>
                    <a:bodyPr/>
                    <a:lstStyle/>
                    <a:p>
                      <a:pPr algn="ctr"/>
                      <a:endParaRPr lang="en-US" sz="2000" b="0" dirty="0"/>
                    </a:p>
                  </a:txBody>
                  <a:tcPr anchor="ctr"/>
                </a:tc>
                <a:tc hMerge="1">
                  <a:txBody>
                    <a:bodyPr/>
                    <a:lstStyle/>
                    <a:p>
                      <a:pPr algn="ctr"/>
                      <a:endParaRPr lang="en-US" sz="2000" b="0" dirty="0"/>
                    </a:p>
                  </a:txBody>
                  <a:tcPr anchor="ctr"/>
                </a:tc>
              </a:tr>
              <a:tr h="344318">
                <a:tc vMerge="1">
                  <a:txBody>
                    <a:bodyPr/>
                    <a:lstStyle/>
                    <a:p>
                      <a:pPr algn="ctr"/>
                      <a:endParaRPr lang="en-US" sz="2000" b="1" dirty="0"/>
                    </a:p>
                  </a:txBody>
                  <a:tcPr anchor="ctr"/>
                </a:tc>
                <a:tc>
                  <a:txBody>
                    <a:bodyPr/>
                    <a:lstStyle/>
                    <a:p>
                      <a:pPr algn="ctr"/>
                      <a:r>
                        <a:rPr lang="en-US" sz="2000" b="1" dirty="0" smtClean="0">
                          <a:solidFill>
                            <a:schemeClr val="bg1"/>
                          </a:solidFill>
                        </a:rPr>
                        <a:t>Region I</a:t>
                      </a:r>
                      <a:endParaRPr lang="en-US" sz="2000" b="1" dirty="0">
                        <a:solidFill>
                          <a:schemeClr val="bg1"/>
                        </a:solidFill>
                      </a:endParaRPr>
                    </a:p>
                  </a:txBody>
                  <a:tcPr marL="84447" marR="84447" anchor="ctr">
                    <a:solidFill>
                      <a:srgbClr val="00B050"/>
                    </a:solidFill>
                  </a:tcPr>
                </a:tc>
                <a:tc>
                  <a:txBody>
                    <a:bodyPr/>
                    <a:lstStyle/>
                    <a:p>
                      <a:pPr algn="ctr"/>
                      <a:r>
                        <a:rPr lang="en-US" sz="2000" b="1" dirty="0" smtClean="0">
                          <a:solidFill>
                            <a:schemeClr val="bg1"/>
                          </a:solidFill>
                        </a:rPr>
                        <a:t>Region II</a:t>
                      </a:r>
                      <a:endParaRPr lang="en-US" sz="2000" b="1" dirty="0">
                        <a:solidFill>
                          <a:schemeClr val="bg1"/>
                        </a:solidFill>
                      </a:endParaRPr>
                    </a:p>
                  </a:txBody>
                  <a:tcPr marL="84447" marR="84447" anchor="ctr">
                    <a:solidFill>
                      <a:srgbClr val="00B050"/>
                    </a:solidFill>
                  </a:tcPr>
                </a:tc>
                <a:tc>
                  <a:txBody>
                    <a:bodyPr/>
                    <a:lstStyle/>
                    <a:p>
                      <a:pPr algn="ctr"/>
                      <a:r>
                        <a:rPr lang="en-US" sz="2000" b="1" dirty="0" smtClean="0">
                          <a:solidFill>
                            <a:schemeClr val="bg1"/>
                          </a:solidFill>
                        </a:rPr>
                        <a:t>Region III</a:t>
                      </a:r>
                      <a:endParaRPr lang="en-US" sz="2000" b="1" dirty="0">
                        <a:solidFill>
                          <a:schemeClr val="bg1"/>
                        </a:solidFill>
                      </a:endParaRPr>
                    </a:p>
                  </a:txBody>
                  <a:tcPr marL="84447" marR="84447" anchor="ctr">
                    <a:solidFill>
                      <a:srgbClr val="00B050"/>
                    </a:solidFill>
                  </a:tcPr>
                </a:tc>
              </a:tr>
              <a:tr h="389083">
                <a:tc>
                  <a:txBody>
                    <a:bodyPr/>
                    <a:lstStyle/>
                    <a:p>
                      <a:pPr algn="ctr"/>
                      <a:r>
                        <a:rPr lang="en-US" sz="2000" b="0" dirty="0" smtClean="0"/>
                        <a:t>2015</a:t>
                      </a:r>
                      <a:endParaRPr lang="en-US" sz="2000" b="0" dirty="0"/>
                    </a:p>
                  </a:txBody>
                  <a:tcPr marL="84447" marR="84447" anchor="ctr"/>
                </a:tc>
                <a:tc>
                  <a:txBody>
                    <a:bodyPr/>
                    <a:lstStyle/>
                    <a:p>
                      <a:pPr algn="ctr"/>
                      <a:r>
                        <a:rPr lang="en-US" sz="2000" b="0" dirty="0" smtClean="0"/>
                        <a:t>11.8</a:t>
                      </a:r>
                      <a:endParaRPr lang="en-US" sz="2000" b="0" dirty="0"/>
                    </a:p>
                  </a:txBody>
                  <a:tcPr marL="84447" marR="84447" anchor="ctr"/>
                </a:tc>
                <a:tc>
                  <a:txBody>
                    <a:bodyPr/>
                    <a:lstStyle/>
                    <a:p>
                      <a:pPr algn="ctr"/>
                      <a:r>
                        <a:rPr lang="en-US" sz="2000" b="0" dirty="0" smtClean="0"/>
                        <a:t>17.0</a:t>
                      </a:r>
                      <a:endParaRPr lang="en-US" sz="2000" b="0" dirty="0"/>
                    </a:p>
                  </a:txBody>
                  <a:tcPr marL="84447" marR="84447" anchor="ctr"/>
                </a:tc>
                <a:tc>
                  <a:txBody>
                    <a:bodyPr/>
                    <a:lstStyle/>
                    <a:p>
                      <a:pPr algn="ctr"/>
                      <a:r>
                        <a:rPr lang="en-US" sz="2000" b="0" dirty="0" smtClean="0"/>
                        <a:t>25.4</a:t>
                      </a:r>
                    </a:p>
                  </a:txBody>
                  <a:tcPr marL="84447" marR="84447" anchor="ctr"/>
                </a:tc>
              </a:tr>
              <a:tr h="389083">
                <a:tc>
                  <a:txBody>
                    <a:bodyPr/>
                    <a:lstStyle/>
                    <a:p>
                      <a:pPr algn="ctr"/>
                      <a:r>
                        <a:rPr lang="en-US" sz="2000" b="0" dirty="0" smtClean="0"/>
                        <a:t>2016</a:t>
                      </a:r>
                      <a:endParaRPr lang="en-US" sz="2000" b="0" dirty="0"/>
                    </a:p>
                  </a:txBody>
                  <a:tcPr marL="84447" marR="84447" anchor="ctr"/>
                </a:tc>
                <a:tc>
                  <a:txBody>
                    <a:bodyPr/>
                    <a:lstStyle/>
                    <a:p>
                      <a:pPr algn="ctr"/>
                      <a:r>
                        <a:rPr lang="en-US" sz="2000" b="0" dirty="0" smtClean="0"/>
                        <a:t>12.2</a:t>
                      </a:r>
                      <a:endParaRPr lang="en-US" sz="2000" b="0" dirty="0"/>
                    </a:p>
                  </a:txBody>
                  <a:tcPr marL="84447" marR="84447" anchor="ctr"/>
                </a:tc>
                <a:tc>
                  <a:txBody>
                    <a:bodyPr/>
                    <a:lstStyle/>
                    <a:p>
                      <a:pPr algn="ctr"/>
                      <a:r>
                        <a:rPr lang="en-US" sz="2000" b="0" dirty="0" smtClean="0"/>
                        <a:t>17.6</a:t>
                      </a:r>
                      <a:endParaRPr lang="en-US" sz="2000" b="0" dirty="0"/>
                    </a:p>
                  </a:txBody>
                  <a:tcPr marL="84447" marR="84447" anchor="ctr"/>
                </a:tc>
                <a:tc>
                  <a:txBody>
                    <a:bodyPr/>
                    <a:lstStyle/>
                    <a:p>
                      <a:pPr algn="ctr"/>
                      <a:r>
                        <a:rPr lang="en-US" sz="2000" b="0" dirty="0" smtClean="0"/>
                        <a:t>25.8</a:t>
                      </a:r>
                      <a:endParaRPr lang="en-US" sz="2000" b="0" dirty="0"/>
                    </a:p>
                  </a:txBody>
                  <a:tcPr marL="84447" marR="84447" anchor="ctr"/>
                </a:tc>
              </a:tr>
              <a:tr h="389083">
                <a:tc>
                  <a:txBody>
                    <a:bodyPr/>
                    <a:lstStyle/>
                    <a:p>
                      <a:pPr algn="ctr"/>
                      <a:r>
                        <a:rPr lang="en-US" sz="2000" b="0" dirty="0" smtClean="0"/>
                        <a:t>2017</a:t>
                      </a:r>
                      <a:endParaRPr lang="en-US" sz="2000" b="0" dirty="0"/>
                    </a:p>
                  </a:txBody>
                  <a:tcPr marL="84447" marR="84447" anchor="ctr"/>
                </a:tc>
                <a:tc>
                  <a:txBody>
                    <a:bodyPr/>
                    <a:lstStyle/>
                    <a:p>
                      <a:pPr algn="ctr"/>
                      <a:r>
                        <a:rPr lang="en-US" sz="2000" b="0" dirty="0" smtClean="0"/>
                        <a:t>12.6</a:t>
                      </a:r>
                      <a:endParaRPr lang="en-US" sz="2000" b="0" dirty="0"/>
                    </a:p>
                  </a:txBody>
                  <a:tcPr marL="84447" marR="84447" anchor="ctr"/>
                </a:tc>
                <a:tc>
                  <a:txBody>
                    <a:bodyPr/>
                    <a:lstStyle/>
                    <a:p>
                      <a:pPr algn="ctr"/>
                      <a:r>
                        <a:rPr lang="en-US" sz="2000" b="0" dirty="0" smtClean="0"/>
                        <a:t>18.2</a:t>
                      </a:r>
                      <a:endParaRPr lang="en-US" sz="2000" b="0" dirty="0"/>
                    </a:p>
                  </a:txBody>
                  <a:tcPr marL="84447" marR="84447" anchor="ctr"/>
                </a:tc>
                <a:tc>
                  <a:txBody>
                    <a:bodyPr/>
                    <a:lstStyle/>
                    <a:p>
                      <a:pPr algn="ctr"/>
                      <a:r>
                        <a:rPr lang="en-US" sz="2000" b="0" dirty="0" smtClean="0"/>
                        <a:t>26.2</a:t>
                      </a:r>
                      <a:endParaRPr lang="en-US" sz="2000" b="0" dirty="0"/>
                    </a:p>
                  </a:txBody>
                  <a:tcPr marL="84447" marR="84447" anchor="ctr"/>
                </a:tc>
              </a:tr>
              <a:tr h="389083">
                <a:tc>
                  <a:txBody>
                    <a:bodyPr/>
                    <a:lstStyle/>
                    <a:p>
                      <a:pPr algn="ctr"/>
                      <a:r>
                        <a:rPr lang="en-US" sz="2000" b="0" dirty="0" smtClean="0"/>
                        <a:t>2018</a:t>
                      </a:r>
                      <a:endParaRPr lang="en-US" sz="2000" b="0" dirty="0"/>
                    </a:p>
                  </a:txBody>
                  <a:tcPr marL="84447" marR="84447" anchor="ctr"/>
                </a:tc>
                <a:tc>
                  <a:txBody>
                    <a:bodyPr/>
                    <a:lstStyle/>
                    <a:p>
                      <a:pPr algn="ctr"/>
                      <a:r>
                        <a:rPr lang="en-US" sz="2000" b="0" dirty="0" smtClean="0"/>
                        <a:t>13.0</a:t>
                      </a:r>
                      <a:endParaRPr lang="en-US" sz="2000" b="0" dirty="0"/>
                    </a:p>
                  </a:txBody>
                  <a:tcPr marL="84447" marR="84447" anchor="ctr"/>
                </a:tc>
                <a:tc>
                  <a:txBody>
                    <a:bodyPr/>
                    <a:lstStyle/>
                    <a:p>
                      <a:pPr algn="ctr"/>
                      <a:r>
                        <a:rPr lang="en-US" sz="2000" b="0" dirty="0" smtClean="0"/>
                        <a:t>18.8</a:t>
                      </a:r>
                      <a:endParaRPr lang="en-US" sz="2000" b="0" dirty="0"/>
                    </a:p>
                  </a:txBody>
                  <a:tcPr marL="84447" marR="84447" anchor="ctr"/>
                </a:tc>
                <a:tc>
                  <a:txBody>
                    <a:bodyPr/>
                    <a:lstStyle/>
                    <a:p>
                      <a:pPr algn="ctr"/>
                      <a:r>
                        <a:rPr lang="en-US" sz="2000" b="0" dirty="0" smtClean="0"/>
                        <a:t>26.6</a:t>
                      </a:r>
                      <a:endParaRPr lang="en-US" sz="2000" b="0" dirty="0"/>
                    </a:p>
                  </a:txBody>
                  <a:tcPr marL="84447" marR="84447" anchor="ctr"/>
                </a:tc>
              </a:tr>
              <a:tr h="389083">
                <a:tc>
                  <a:txBody>
                    <a:bodyPr/>
                    <a:lstStyle/>
                    <a:p>
                      <a:pPr algn="ctr"/>
                      <a:r>
                        <a:rPr lang="en-US" sz="2000" b="0" dirty="0" smtClean="0"/>
                        <a:t>2019</a:t>
                      </a:r>
                      <a:endParaRPr lang="en-US" sz="2000" b="0" dirty="0"/>
                    </a:p>
                  </a:txBody>
                  <a:tcPr marL="84447" marR="84447" anchor="ctr"/>
                </a:tc>
                <a:tc>
                  <a:txBody>
                    <a:bodyPr/>
                    <a:lstStyle/>
                    <a:p>
                      <a:pPr algn="ctr"/>
                      <a:r>
                        <a:rPr lang="en-US" sz="2000" b="0" dirty="0" smtClean="0"/>
                        <a:t>13.4</a:t>
                      </a:r>
                      <a:endParaRPr lang="en-US" sz="2000" b="0" dirty="0"/>
                    </a:p>
                  </a:txBody>
                  <a:tcPr marL="84447" marR="84447" anchor="ctr"/>
                </a:tc>
                <a:tc>
                  <a:txBody>
                    <a:bodyPr/>
                    <a:lstStyle/>
                    <a:p>
                      <a:pPr algn="ctr"/>
                      <a:r>
                        <a:rPr lang="en-US" sz="2000" b="0" dirty="0" smtClean="0"/>
                        <a:t>19.4</a:t>
                      </a:r>
                      <a:endParaRPr lang="en-US" sz="2000" b="0" dirty="0"/>
                    </a:p>
                  </a:txBody>
                  <a:tcPr marL="84447" marR="84447" anchor="ctr"/>
                </a:tc>
                <a:tc>
                  <a:txBody>
                    <a:bodyPr/>
                    <a:lstStyle/>
                    <a:p>
                      <a:pPr algn="ctr"/>
                      <a:r>
                        <a:rPr lang="en-US" sz="2000" b="0" dirty="0" smtClean="0"/>
                        <a:t>27.0</a:t>
                      </a:r>
                      <a:endParaRPr lang="en-US" sz="2000" b="0" dirty="0"/>
                    </a:p>
                  </a:txBody>
                  <a:tcPr marL="84447" marR="84447" anchor="ctr"/>
                </a:tc>
              </a:tr>
              <a:tr h="389083">
                <a:tc>
                  <a:txBody>
                    <a:bodyPr/>
                    <a:lstStyle/>
                    <a:p>
                      <a:pPr algn="ctr"/>
                      <a:r>
                        <a:rPr lang="en-US" sz="2000" b="0" dirty="0" smtClean="0"/>
                        <a:t>2020</a:t>
                      </a:r>
                      <a:endParaRPr lang="en-US" sz="2000" b="0" dirty="0"/>
                    </a:p>
                  </a:txBody>
                  <a:tcPr marL="84447" marR="84447" anchor="ctr"/>
                </a:tc>
                <a:tc>
                  <a:txBody>
                    <a:bodyPr/>
                    <a:lstStyle/>
                    <a:p>
                      <a:pPr algn="ctr"/>
                      <a:r>
                        <a:rPr lang="en-US" sz="2000" b="0" dirty="0" smtClean="0"/>
                        <a:t>13.8</a:t>
                      </a:r>
                      <a:endParaRPr lang="en-US" sz="2000" b="0" dirty="0"/>
                    </a:p>
                  </a:txBody>
                  <a:tcPr marL="84447" marR="84447" anchor="ctr"/>
                </a:tc>
                <a:tc>
                  <a:txBody>
                    <a:bodyPr/>
                    <a:lstStyle/>
                    <a:p>
                      <a:pPr algn="ctr"/>
                      <a:r>
                        <a:rPr lang="en-US" sz="2000" b="0" dirty="0" smtClean="0"/>
                        <a:t>20.0</a:t>
                      </a:r>
                      <a:endParaRPr lang="en-US" sz="2000" b="0" dirty="0"/>
                    </a:p>
                  </a:txBody>
                  <a:tcPr marL="84447" marR="84447" anchor="ctr"/>
                </a:tc>
                <a:tc>
                  <a:txBody>
                    <a:bodyPr/>
                    <a:lstStyle/>
                    <a:p>
                      <a:pPr algn="ctr"/>
                      <a:r>
                        <a:rPr lang="en-US" sz="2000" b="0" dirty="0" smtClean="0"/>
                        <a:t>27.4</a:t>
                      </a:r>
                      <a:endParaRPr lang="en-US" sz="2000" b="0" dirty="0"/>
                    </a:p>
                  </a:txBody>
                  <a:tcPr marL="84447" marR="84447" anchor="ctr"/>
                </a:tc>
              </a:tr>
              <a:tr h="389083">
                <a:tc>
                  <a:txBody>
                    <a:bodyPr/>
                    <a:lstStyle/>
                    <a:p>
                      <a:pPr algn="ctr"/>
                      <a:r>
                        <a:rPr lang="en-US" sz="2000" b="0" dirty="0" smtClean="0"/>
                        <a:t>2021</a:t>
                      </a:r>
                      <a:endParaRPr lang="en-US" sz="2000" b="0" dirty="0"/>
                    </a:p>
                  </a:txBody>
                  <a:tcPr marL="84447" marR="84447" anchor="ctr"/>
                </a:tc>
                <a:tc>
                  <a:txBody>
                    <a:bodyPr/>
                    <a:lstStyle/>
                    <a:p>
                      <a:pPr algn="ctr"/>
                      <a:r>
                        <a:rPr lang="en-US" sz="2000" b="0" dirty="0" smtClean="0"/>
                        <a:t>14.2</a:t>
                      </a:r>
                      <a:endParaRPr lang="en-US" sz="2000" b="0" dirty="0"/>
                    </a:p>
                  </a:txBody>
                  <a:tcPr marL="84447" marR="84447" anchor="ctr"/>
                </a:tc>
                <a:tc>
                  <a:txBody>
                    <a:bodyPr/>
                    <a:lstStyle/>
                    <a:p>
                      <a:pPr algn="ctr"/>
                      <a:r>
                        <a:rPr lang="en-US" sz="2000" b="0" dirty="0" smtClean="0"/>
                        <a:t>20.6</a:t>
                      </a:r>
                      <a:endParaRPr lang="en-US" sz="2000" b="0" dirty="0"/>
                    </a:p>
                  </a:txBody>
                  <a:tcPr marL="84447" marR="84447" anchor="ctr"/>
                </a:tc>
                <a:tc>
                  <a:txBody>
                    <a:bodyPr/>
                    <a:lstStyle/>
                    <a:p>
                      <a:pPr algn="ctr"/>
                      <a:r>
                        <a:rPr lang="en-US" sz="2000" b="0" dirty="0" smtClean="0"/>
                        <a:t>27.8</a:t>
                      </a:r>
                      <a:endParaRPr lang="en-US" sz="2000" b="0" dirty="0"/>
                    </a:p>
                  </a:txBody>
                  <a:tcPr marL="84447" marR="84447" anchor="ctr"/>
                </a:tc>
              </a:tr>
              <a:tr h="389083">
                <a:tc>
                  <a:txBody>
                    <a:bodyPr/>
                    <a:lstStyle/>
                    <a:p>
                      <a:pPr algn="ctr"/>
                      <a:r>
                        <a:rPr lang="en-US" sz="2000" b="0" dirty="0" smtClean="0"/>
                        <a:t>2022</a:t>
                      </a:r>
                      <a:endParaRPr lang="en-US" sz="2000" b="0" dirty="0"/>
                    </a:p>
                  </a:txBody>
                  <a:tcPr marL="84447" marR="84447" anchor="ctr"/>
                </a:tc>
                <a:tc>
                  <a:txBody>
                    <a:bodyPr/>
                    <a:lstStyle/>
                    <a:p>
                      <a:pPr algn="ctr"/>
                      <a:r>
                        <a:rPr lang="en-US" sz="2000" b="0" dirty="0" smtClean="0"/>
                        <a:t>14.6</a:t>
                      </a:r>
                      <a:endParaRPr lang="en-US" sz="2000" b="0" dirty="0"/>
                    </a:p>
                  </a:txBody>
                  <a:tcPr marL="84447" marR="84447" anchor="ctr"/>
                </a:tc>
                <a:tc>
                  <a:txBody>
                    <a:bodyPr/>
                    <a:lstStyle/>
                    <a:p>
                      <a:pPr algn="ctr"/>
                      <a:r>
                        <a:rPr lang="en-US" sz="2000" b="0" dirty="0" smtClean="0"/>
                        <a:t>21.3</a:t>
                      </a:r>
                      <a:endParaRPr lang="en-US" sz="2000" b="0" dirty="0"/>
                    </a:p>
                  </a:txBody>
                  <a:tcPr marL="84447" marR="84447" anchor="ctr"/>
                </a:tc>
                <a:tc>
                  <a:txBody>
                    <a:bodyPr/>
                    <a:lstStyle/>
                    <a:p>
                      <a:pPr algn="ctr"/>
                      <a:r>
                        <a:rPr lang="en-US" sz="2000" b="0" dirty="0" smtClean="0"/>
                        <a:t>28.3</a:t>
                      </a:r>
                      <a:endParaRPr lang="en-US" sz="2000" b="0" dirty="0"/>
                    </a:p>
                  </a:txBody>
                  <a:tcPr marL="84447" marR="84447" anchor="ctr"/>
                </a:tc>
              </a:tr>
              <a:tr h="389083">
                <a:tc>
                  <a:txBody>
                    <a:bodyPr/>
                    <a:lstStyle/>
                    <a:p>
                      <a:pPr algn="ctr"/>
                      <a:r>
                        <a:rPr lang="en-US" sz="2000" b="0" dirty="0" smtClean="0"/>
                        <a:t>2023</a:t>
                      </a:r>
                      <a:endParaRPr lang="en-US" sz="2000" b="0" dirty="0"/>
                    </a:p>
                  </a:txBody>
                  <a:tcPr marL="84447" marR="84447" anchor="ctr"/>
                </a:tc>
                <a:tc>
                  <a:txBody>
                    <a:bodyPr/>
                    <a:lstStyle/>
                    <a:p>
                      <a:pPr algn="ctr"/>
                      <a:r>
                        <a:rPr lang="en-US" sz="2000" b="0" dirty="0" smtClean="0"/>
                        <a:t>15.0</a:t>
                      </a:r>
                      <a:endParaRPr lang="en-US" sz="2000" b="0" dirty="0"/>
                    </a:p>
                  </a:txBody>
                  <a:tcPr marL="84447" marR="84447" anchor="ctr"/>
                </a:tc>
                <a:tc>
                  <a:txBody>
                    <a:bodyPr/>
                    <a:lstStyle/>
                    <a:p>
                      <a:pPr algn="ctr"/>
                      <a:r>
                        <a:rPr lang="en-US" sz="2000" b="0" dirty="0" smtClean="0"/>
                        <a:t>21.9</a:t>
                      </a:r>
                      <a:endParaRPr lang="en-US" sz="2000" b="0" dirty="0"/>
                    </a:p>
                  </a:txBody>
                  <a:tcPr marL="84447" marR="84447" anchor="ctr"/>
                </a:tc>
                <a:tc>
                  <a:txBody>
                    <a:bodyPr/>
                    <a:lstStyle/>
                    <a:p>
                      <a:pPr algn="ctr"/>
                      <a:r>
                        <a:rPr lang="en-US" sz="2000" b="0" dirty="0" smtClean="0"/>
                        <a:t>28.7</a:t>
                      </a:r>
                      <a:endParaRPr lang="en-US" sz="2000" b="0" dirty="0"/>
                    </a:p>
                  </a:txBody>
                  <a:tcPr marL="84447" marR="84447" anchor="ctr"/>
                </a:tc>
              </a:tr>
              <a:tr h="389083">
                <a:tc>
                  <a:txBody>
                    <a:bodyPr/>
                    <a:lstStyle/>
                    <a:p>
                      <a:pPr algn="ctr"/>
                      <a:r>
                        <a:rPr lang="en-US" sz="2000" b="0" dirty="0" smtClean="0"/>
                        <a:t>2024</a:t>
                      </a:r>
                      <a:endParaRPr lang="en-US" sz="2000" b="0" dirty="0"/>
                    </a:p>
                  </a:txBody>
                  <a:tcPr marL="84447" marR="84447" anchor="ctr"/>
                </a:tc>
                <a:tc>
                  <a:txBody>
                    <a:bodyPr/>
                    <a:lstStyle/>
                    <a:p>
                      <a:pPr algn="ctr"/>
                      <a:r>
                        <a:rPr lang="en-US" sz="2000" b="0" dirty="0" smtClean="0"/>
                        <a:t>15.5</a:t>
                      </a:r>
                      <a:endParaRPr lang="en-US" sz="2000" b="0" dirty="0"/>
                    </a:p>
                  </a:txBody>
                  <a:tcPr marL="84447" marR="84447" anchor="ctr"/>
                </a:tc>
                <a:tc>
                  <a:txBody>
                    <a:bodyPr/>
                    <a:lstStyle/>
                    <a:p>
                      <a:pPr algn="ctr"/>
                      <a:r>
                        <a:rPr lang="en-US" sz="2000" b="0" dirty="0" smtClean="0"/>
                        <a:t>22.6</a:t>
                      </a:r>
                      <a:endParaRPr lang="en-US" sz="2000" b="0" dirty="0"/>
                    </a:p>
                  </a:txBody>
                  <a:tcPr marL="84447" marR="84447" anchor="ctr"/>
                </a:tc>
                <a:tc>
                  <a:txBody>
                    <a:bodyPr/>
                    <a:lstStyle/>
                    <a:p>
                      <a:pPr algn="ctr"/>
                      <a:r>
                        <a:rPr lang="en-US" sz="2000" b="0" dirty="0" smtClean="0"/>
                        <a:t>29.2</a:t>
                      </a:r>
                      <a:endParaRPr lang="en-US" sz="2000" b="0" dirty="0"/>
                    </a:p>
                  </a:txBody>
                  <a:tcPr marL="84447" marR="84447" anchor="ctr"/>
                </a:tc>
              </a:tr>
              <a:tr h="389083">
                <a:tc>
                  <a:txBody>
                    <a:bodyPr/>
                    <a:lstStyle/>
                    <a:p>
                      <a:pPr algn="ctr"/>
                      <a:r>
                        <a:rPr lang="en-US" sz="2000" b="0" dirty="0" smtClean="0"/>
                        <a:t>2025</a:t>
                      </a:r>
                      <a:endParaRPr lang="en-US" sz="2000" b="0" dirty="0"/>
                    </a:p>
                  </a:txBody>
                  <a:tcPr marL="84447" marR="84447" anchor="ctr"/>
                </a:tc>
                <a:tc>
                  <a:txBody>
                    <a:bodyPr/>
                    <a:lstStyle/>
                    <a:p>
                      <a:pPr algn="ctr"/>
                      <a:r>
                        <a:rPr lang="en-US" sz="2000" b="0" dirty="0" smtClean="0"/>
                        <a:t>15.9</a:t>
                      </a:r>
                      <a:endParaRPr lang="en-US" sz="2000" b="0" dirty="0"/>
                    </a:p>
                  </a:txBody>
                  <a:tcPr marL="84447" marR="84447" anchor="ctr"/>
                </a:tc>
                <a:tc>
                  <a:txBody>
                    <a:bodyPr/>
                    <a:lstStyle/>
                    <a:p>
                      <a:pPr algn="ctr"/>
                      <a:r>
                        <a:rPr lang="en-US" sz="2000" b="0" dirty="0" smtClean="0"/>
                        <a:t>23.3</a:t>
                      </a:r>
                      <a:endParaRPr lang="en-US" sz="2000" b="0" dirty="0"/>
                    </a:p>
                  </a:txBody>
                  <a:tcPr marL="84447" marR="84447" anchor="ctr"/>
                </a:tc>
                <a:tc>
                  <a:txBody>
                    <a:bodyPr/>
                    <a:lstStyle/>
                    <a:p>
                      <a:pPr algn="ctr"/>
                      <a:r>
                        <a:rPr lang="en-US" sz="2000" b="0" dirty="0" smtClean="0"/>
                        <a:t>29.6</a:t>
                      </a:r>
                      <a:endParaRPr lang="en-US" sz="2000" b="0" dirty="0"/>
                    </a:p>
                  </a:txBody>
                  <a:tcPr marL="84447" marR="84447" anchor="ctr"/>
                </a:tc>
              </a:tr>
            </a:tbl>
          </a:graphicData>
        </a:graphic>
      </p:graphicFrame>
      <p:sp>
        <p:nvSpPr>
          <p:cNvPr id="5" name="Rounded Rectangle 4"/>
          <p:cNvSpPr/>
          <p:nvPr/>
        </p:nvSpPr>
        <p:spPr>
          <a:xfrm>
            <a:off x="2438400" y="4267200"/>
            <a:ext cx="5410200" cy="2362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0933483"/>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US" dirty="0" smtClean="0"/>
              <a:t>With new tariff – 7 (seven) Geothermal companies signed the PPA</a:t>
            </a:r>
            <a:endParaRPr lang="en-US" dirty="0"/>
          </a:p>
        </p:txBody>
      </p:sp>
      <p:sp>
        <p:nvSpPr>
          <p:cNvPr id="3" name="Content Placeholder 2"/>
          <p:cNvSpPr>
            <a:spLocks noGrp="1"/>
          </p:cNvSpPr>
          <p:nvPr>
            <p:ph sz="half" idx="1"/>
          </p:nvPr>
        </p:nvSpPr>
        <p:spPr>
          <a:xfrm>
            <a:off x="304800" y="1752600"/>
            <a:ext cx="8534400" cy="4525963"/>
          </a:xfrm>
        </p:spPr>
        <p:txBody>
          <a:bodyPr>
            <a:normAutofit fontScale="92500" lnSpcReduction="10000"/>
          </a:bodyPr>
          <a:lstStyle/>
          <a:p>
            <a:pPr>
              <a:buNone/>
            </a:pPr>
            <a:r>
              <a:rPr lang="en-US" dirty="0" smtClean="0"/>
              <a:t>1. PT </a:t>
            </a:r>
            <a:r>
              <a:rPr lang="en-US" dirty="0" err="1" smtClean="0"/>
              <a:t>OTP</a:t>
            </a:r>
            <a:r>
              <a:rPr lang="en-US" dirty="0" smtClean="0"/>
              <a:t> (Origin and Tata) - </a:t>
            </a:r>
            <a:r>
              <a:rPr lang="en-US" dirty="0" err="1" smtClean="0"/>
              <a:t>Sorik</a:t>
            </a:r>
            <a:r>
              <a:rPr lang="en-US" dirty="0" smtClean="0"/>
              <a:t> </a:t>
            </a:r>
            <a:r>
              <a:rPr lang="en-US" dirty="0" err="1" smtClean="0"/>
              <a:t>Merapi</a:t>
            </a:r>
            <a:r>
              <a:rPr lang="en-US" dirty="0" smtClean="0"/>
              <a:t>, North Sumatra </a:t>
            </a:r>
          </a:p>
          <a:p>
            <a:pPr>
              <a:buNone/>
            </a:pPr>
            <a:r>
              <a:rPr lang="en-US" dirty="0" smtClean="0"/>
              <a:t>2. PT Medco Power Indonesia - </a:t>
            </a:r>
            <a:r>
              <a:rPr lang="en-US" dirty="0" err="1" smtClean="0"/>
              <a:t>Ijen</a:t>
            </a:r>
            <a:r>
              <a:rPr lang="en-US" dirty="0" smtClean="0"/>
              <a:t>, East Java </a:t>
            </a:r>
          </a:p>
          <a:p>
            <a:pPr>
              <a:buNone/>
            </a:pPr>
            <a:r>
              <a:rPr lang="en-US" dirty="0" smtClean="0"/>
              <a:t>3. PT Bakrie Power (with </a:t>
            </a:r>
            <a:r>
              <a:rPr lang="en-US" dirty="0" err="1" smtClean="0"/>
              <a:t>Panax</a:t>
            </a:r>
            <a:r>
              <a:rPr lang="en-US" dirty="0" smtClean="0"/>
              <a:t> Geothermal) - </a:t>
            </a:r>
            <a:r>
              <a:rPr lang="en-US" dirty="0" err="1" smtClean="0"/>
              <a:t>Ngebel</a:t>
            </a:r>
            <a:r>
              <a:rPr lang="en-US" dirty="0" smtClean="0"/>
              <a:t> Willis, East Java </a:t>
            </a:r>
          </a:p>
          <a:p>
            <a:pPr>
              <a:buNone/>
            </a:pPr>
            <a:r>
              <a:rPr lang="en-US" dirty="0" smtClean="0"/>
              <a:t>4. PT </a:t>
            </a:r>
            <a:r>
              <a:rPr lang="en-US" dirty="0" err="1" smtClean="0"/>
              <a:t>Rekayasa</a:t>
            </a:r>
            <a:r>
              <a:rPr lang="en-US" dirty="0" smtClean="0"/>
              <a:t> </a:t>
            </a:r>
            <a:r>
              <a:rPr lang="en-US" dirty="0" err="1" smtClean="0"/>
              <a:t>Industri</a:t>
            </a:r>
            <a:r>
              <a:rPr lang="en-US" dirty="0" smtClean="0"/>
              <a:t> and PT </a:t>
            </a:r>
            <a:r>
              <a:rPr lang="en-US" dirty="0" err="1" smtClean="0"/>
              <a:t>Jasa</a:t>
            </a:r>
            <a:r>
              <a:rPr lang="en-US" dirty="0" smtClean="0"/>
              <a:t> </a:t>
            </a:r>
            <a:r>
              <a:rPr lang="en-US" dirty="0" err="1" smtClean="0"/>
              <a:t>Sarana</a:t>
            </a:r>
            <a:r>
              <a:rPr lang="en-US" dirty="0" smtClean="0"/>
              <a:t> - </a:t>
            </a:r>
            <a:r>
              <a:rPr lang="en-US" dirty="0" err="1" smtClean="0"/>
              <a:t>Cisolok</a:t>
            </a:r>
            <a:r>
              <a:rPr lang="en-US" dirty="0" smtClean="0"/>
              <a:t> </a:t>
            </a:r>
            <a:r>
              <a:rPr lang="en-US" dirty="0" err="1" smtClean="0"/>
              <a:t>Sukarame</a:t>
            </a:r>
            <a:r>
              <a:rPr lang="en-US" dirty="0" smtClean="0"/>
              <a:t>, West Java </a:t>
            </a:r>
          </a:p>
          <a:p>
            <a:pPr>
              <a:buNone/>
            </a:pPr>
            <a:r>
              <a:rPr lang="en-US" dirty="0" smtClean="0"/>
              <a:t>5. PT </a:t>
            </a:r>
            <a:r>
              <a:rPr lang="en-US" dirty="0" err="1" smtClean="0"/>
              <a:t>Wijaya</a:t>
            </a:r>
            <a:r>
              <a:rPr lang="en-US" dirty="0" smtClean="0"/>
              <a:t> </a:t>
            </a:r>
            <a:r>
              <a:rPr lang="en-US" dirty="0" err="1" smtClean="0"/>
              <a:t>Karya</a:t>
            </a:r>
            <a:r>
              <a:rPr lang="en-US" dirty="0" smtClean="0"/>
              <a:t> and PT </a:t>
            </a:r>
            <a:r>
              <a:rPr lang="en-US" dirty="0" err="1" smtClean="0"/>
              <a:t>Jasa</a:t>
            </a:r>
            <a:r>
              <a:rPr lang="en-US" dirty="0" smtClean="0"/>
              <a:t> </a:t>
            </a:r>
            <a:r>
              <a:rPr lang="en-US" dirty="0" err="1" smtClean="0"/>
              <a:t>Sarana</a:t>
            </a:r>
            <a:r>
              <a:rPr lang="en-US" dirty="0" smtClean="0"/>
              <a:t>  - </a:t>
            </a:r>
            <a:r>
              <a:rPr lang="en-US" dirty="0" err="1" smtClean="0"/>
              <a:t>Tampomas</a:t>
            </a:r>
            <a:r>
              <a:rPr lang="en-US" dirty="0" smtClean="0"/>
              <a:t>, West Java </a:t>
            </a:r>
          </a:p>
          <a:p>
            <a:pPr>
              <a:buNone/>
            </a:pPr>
            <a:r>
              <a:rPr lang="en-US" dirty="0" smtClean="0"/>
              <a:t>6. PT </a:t>
            </a:r>
            <a:r>
              <a:rPr lang="en-US" dirty="0" err="1" smtClean="0"/>
              <a:t>Sintesa</a:t>
            </a:r>
            <a:r>
              <a:rPr lang="en-US" dirty="0" smtClean="0"/>
              <a:t> Green Energy dan PT. </a:t>
            </a:r>
            <a:r>
              <a:rPr lang="en-US" dirty="0" err="1" smtClean="0"/>
              <a:t>Banten</a:t>
            </a:r>
            <a:r>
              <a:rPr lang="en-US" dirty="0" smtClean="0"/>
              <a:t> Global </a:t>
            </a:r>
            <a:r>
              <a:rPr lang="en-US" dirty="0" err="1" smtClean="0"/>
              <a:t>Synergi</a:t>
            </a:r>
            <a:r>
              <a:rPr lang="en-US" dirty="0" smtClean="0"/>
              <a:t> - </a:t>
            </a:r>
            <a:r>
              <a:rPr lang="en-US" dirty="0" err="1" smtClean="0"/>
              <a:t>Kaldera</a:t>
            </a:r>
            <a:r>
              <a:rPr lang="en-US" dirty="0" smtClean="0"/>
              <a:t>, </a:t>
            </a:r>
            <a:r>
              <a:rPr lang="en-US" dirty="0" err="1" smtClean="0"/>
              <a:t>Banten</a:t>
            </a:r>
            <a:r>
              <a:rPr lang="en-US" dirty="0" smtClean="0"/>
              <a:t> </a:t>
            </a:r>
          </a:p>
          <a:p>
            <a:pPr>
              <a:buNone/>
            </a:pPr>
            <a:r>
              <a:rPr lang="en-US" dirty="0" smtClean="0"/>
              <a:t>7. PT Indonesia Power - </a:t>
            </a:r>
            <a:r>
              <a:rPr lang="en-US" dirty="0" err="1" smtClean="0"/>
              <a:t>Tangkuban</a:t>
            </a:r>
            <a:r>
              <a:rPr lang="en-US" dirty="0" smtClean="0"/>
              <a:t> </a:t>
            </a:r>
            <a:r>
              <a:rPr lang="en-US" dirty="0" err="1" smtClean="0"/>
              <a:t>perahu</a:t>
            </a:r>
            <a:r>
              <a:rPr lang="en-US" dirty="0" smtClean="0"/>
              <a:t>, West Java</a:t>
            </a:r>
            <a:endParaRPr lang="id-ID"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dirty="0" smtClean="0"/>
              <a:t>Government guarantee </a:t>
            </a:r>
            <a:r>
              <a:rPr lang="id-ID" dirty="0" smtClean="0"/>
              <a:t>breakthrough</a:t>
            </a:r>
            <a:endParaRPr lang="en-US" dirty="0" smtClean="0"/>
          </a:p>
          <a:p>
            <a:r>
              <a:rPr lang="id-ID" dirty="0" smtClean="0"/>
              <a:t>Electricity </a:t>
            </a:r>
            <a:r>
              <a:rPr lang="en-US" dirty="0" smtClean="0"/>
              <a:t>Price </a:t>
            </a:r>
            <a:r>
              <a:rPr lang="id-ID" dirty="0" smtClean="0"/>
              <a:t>breakthrough</a:t>
            </a:r>
            <a:endParaRPr lang="en-US" dirty="0" smtClean="0"/>
          </a:p>
          <a:p>
            <a:r>
              <a:rPr lang="en-US" b="1" u="sng" dirty="0" smtClean="0"/>
              <a:t>Restricted forest entry </a:t>
            </a:r>
            <a:r>
              <a:rPr lang="id-ID" b="1" u="sng" dirty="0" smtClean="0"/>
              <a:t>breakthrough</a:t>
            </a:r>
            <a:endParaRPr lang="en-US" b="1" u="sng" dirty="0" smtClean="0"/>
          </a:p>
          <a:p>
            <a:r>
              <a:rPr lang="en-US" dirty="0" smtClean="0"/>
              <a:t>Financing for exploration </a:t>
            </a:r>
            <a:r>
              <a:rPr lang="id-ID" dirty="0" smtClean="0"/>
              <a:t>breakthrough</a:t>
            </a:r>
            <a:endParaRPr lang="en-US" dirty="0" smtClean="0"/>
          </a:p>
          <a:p>
            <a:r>
              <a:rPr lang="id-ID" dirty="0" smtClean="0"/>
              <a:t>Civil infrastructure breakthrough</a:t>
            </a:r>
          </a:p>
          <a:p>
            <a:r>
              <a:rPr lang="id-ID" dirty="0" smtClean="0"/>
              <a:t>Exploration breakthrough</a:t>
            </a:r>
          </a:p>
          <a:p>
            <a:r>
              <a:rPr lang="id-ID" dirty="0" smtClean="0"/>
              <a:t>Summary</a:t>
            </a:r>
            <a:endParaRPr lang="en-US" dirty="0"/>
          </a:p>
        </p:txBody>
      </p:sp>
    </p:spTree>
    <p:extLst>
      <p:ext uri="{BB962C8B-B14F-4D97-AF65-F5344CB8AC3E}">
        <p14:creationId xmlns:p14="http://schemas.microsoft.com/office/powerpoint/2010/main" val="426201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533400" y="3505200"/>
            <a:ext cx="7162800" cy="53340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533400" y="2286000"/>
            <a:ext cx="7162800" cy="53340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Content Placeholder 3"/>
          <p:cNvSpPr txBox="1">
            <a:spLocks/>
          </p:cNvSpPr>
          <p:nvPr/>
        </p:nvSpPr>
        <p:spPr bwMode="auto">
          <a:xfrm>
            <a:off x="457489" y="914400"/>
            <a:ext cx="8229023" cy="5181600"/>
          </a:xfrm>
          <a:prstGeom prst="rect">
            <a:avLst/>
          </a:prstGeom>
          <a:noFill/>
          <a:ln w="9525">
            <a:noFill/>
            <a:miter lim="800000"/>
            <a:headEnd/>
            <a:tailEnd/>
          </a:ln>
        </p:spPr>
        <p:txBody>
          <a:bodyPr/>
          <a:lstStyle/>
          <a:p>
            <a:pPr marL="463550" indent="-463550">
              <a:spcBef>
                <a:spcPct val="20000"/>
              </a:spcBef>
              <a:buFont typeface="Calibri" pitchFamily="34" charset="0"/>
              <a:buAutoNum type="alphaUcPeriod"/>
            </a:pPr>
            <a:endParaRPr lang="en-US" sz="2400">
              <a:solidFill>
                <a:srgbClr val="000000"/>
              </a:solidFill>
              <a:latin typeface="Trebuchet MS" pitchFamily="34" charset="0"/>
            </a:endParaRPr>
          </a:p>
        </p:txBody>
      </p:sp>
      <p:sp>
        <p:nvSpPr>
          <p:cNvPr id="5123" name="Slide Number Placeholder 4"/>
          <p:cNvSpPr>
            <a:spLocks noGrp="1"/>
          </p:cNvSpPr>
          <p:nvPr>
            <p:ph type="sldNum"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4AC23C-237D-4CCD-8B33-E87451184BF2}" type="slidenum">
              <a:rPr lang="en-US" smtClean="0">
                <a:cs typeface="Arial" charset="0"/>
              </a:rPr>
              <a:pPr fontAlgn="base">
                <a:spcBef>
                  <a:spcPct val="0"/>
                </a:spcBef>
                <a:spcAft>
                  <a:spcPct val="0"/>
                </a:spcAft>
              </a:pPr>
              <a:t>17</a:t>
            </a:fld>
            <a:endParaRPr lang="en-US" smtClean="0">
              <a:cs typeface="Arial" charset="0"/>
            </a:endParaRPr>
          </a:p>
        </p:txBody>
      </p:sp>
      <p:sp>
        <p:nvSpPr>
          <p:cNvPr id="5124" name="Title 1"/>
          <p:cNvSpPr>
            <a:spLocks noGrp="1"/>
          </p:cNvSpPr>
          <p:nvPr>
            <p:ph type="title"/>
          </p:nvPr>
        </p:nvSpPr>
        <p:spPr>
          <a:xfrm>
            <a:off x="228600" y="800100"/>
            <a:ext cx="8534400" cy="571500"/>
          </a:xfrm>
        </p:spPr>
        <p:txBody>
          <a:bodyPr>
            <a:noAutofit/>
          </a:bodyPr>
          <a:lstStyle/>
          <a:p>
            <a:pPr eaLnBrk="1" hangingPunct="1"/>
            <a:r>
              <a:rPr lang="en-US" sz="4000" dirty="0" smtClean="0"/>
              <a:t>Key Changes on New Geothermal Law</a:t>
            </a:r>
          </a:p>
        </p:txBody>
      </p:sp>
      <p:sp>
        <p:nvSpPr>
          <p:cNvPr id="5125" name="TextBox 7"/>
          <p:cNvSpPr txBox="1">
            <a:spLocks noChangeArrowheads="1"/>
          </p:cNvSpPr>
          <p:nvPr/>
        </p:nvSpPr>
        <p:spPr bwMode="auto">
          <a:xfrm>
            <a:off x="580159" y="1463219"/>
            <a:ext cx="8182841" cy="4708981"/>
          </a:xfrm>
          <a:prstGeom prst="rect">
            <a:avLst/>
          </a:prstGeom>
          <a:noFill/>
          <a:ln w="9525">
            <a:noFill/>
            <a:miter lim="800000"/>
            <a:headEnd/>
            <a:tailEnd/>
          </a:ln>
        </p:spPr>
        <p:txBody>
          <a:bodyPr>
            <a:spAutoFit/>
          </a:bodyPr>
          <a:lstStyle/>
          <a:p>
            <a:pPr marL="539750" indent="-450850" algn="just"/>
            <a:endParaRPr lang="en-AU" sz="2000" dirty="0">
              <a:latin typeface="Calibri" pitchFamily="34" charset="0"/>
            </a:endParaRPr>
          </a:p>
          <a:p>
            <a:pPr marL="539750" indent="-450850" algn="just">
              <a:buFont typeface="Wingdings" pitchFamily="2" charset="2"/>
              <a:buChar char="v"/>
            </a:pPr>
            <a:r>
              <a:rPr lang="en-AU" sz="2000" dirty="0">
                <a:latin typeface="Calibri" pitchFamily="34" charset="0"/>
              </a:rPr>
              <a:t>Licenses and </a:t>
            </a:r>
            <a:r>
              <a:rPr lang="en-AU" sz="2000" dirty="0" smtClean="0">
                <a:latin typeface="Calibri" pitchFamily="34" charset="0"/>
              </a:rPr>
              <a:t>Validity – can be extended unlimited</a:t>
            </a:r>
            <a:endParaRPr lang="en-AU" sz="2000" dirty="0">
              <a:latin typeface="Calibri" pitchFamily="34" charset="0"/>
            </a:endParaRPr>
          </a:p>
          <a:p>
            <a:pPr marL="539750" indent="-450850" algn="just"/>
            <a:endParaRPr lang="en-AU" sz="2000" dirty="0">
              <a:latin typeface="Calibri" pitchFamily="34" charset="0"/>
            </a:endParaRPr>
          </a:p>
          <a:p>
            <a:pPr marL="539750" indent="-450850" algn="just">
              <a:buFont typeface="Wingdings" pitchFamily="2" charset="2"/>
              <a:buChar char="v"/>
            </a:pPr>
            <a:r>
              <a:rPr lang="en-AU" sz="2000" dirty="0">
                <a:latin typeface="Calibri" pitchFamily="34" charset="0"/>
              </a:rPr>
              <a:t>No More Mining </a:t>
            </a:r>
            <a:r>
              <a:rPr lang="en-AU" sz="2000" dirty="0" smtClean="0">
                <a:latin typeface="Calibri" pitchFamily="34" charset="0"/>
              </a:rPr>
              <a:t>Terms – easier to enter Restricted forest</a:t>
            </a:r>
            <a:endParaRPr lang="en-AU" sz="2000" dirty="0">
              <a:latin typeface="Calibri" pitchFamily="34" charset="0"/>
            </a:endParaRPr>
          </a:p>
          <a:p>
            <a:pPr marL="539750" indent="-450850" algn="just"/>
            <a:endParaRPr lang="en-AU" sz="2000" dirty="0">
              <a:latin typeface="Calibri" pitchFamily="34" charset="0"/>
            </a:endParaRPr>
          </a:p>
          <a:p>
            <a:pPr marL="539750" indent="-450850" algn="just">
              <a:buFont typeface="Wingdings" pitchFamily="2" charset="2"/>
              <a:buChar char="v"/>
            </a:pPr>
            <a:r>
              <a:rPr lang="en-AU" sz="2000" dirty="0">
                <a:latin typeface="Calibri" pitchFamily="34" charset="0"/>
              </a:rPr>
              <a:t>Centralized </a:t>
            </a:r>
            <a:r>
              <a:rPr lang="en-AU" sz="2000" dirty="0" smtClean="0">
                <a:latin typeface="Calibri" pitchFamily="34" charset="0"/>
              </a:rPr>
              <a:t>Licensing – not at regions anymore</a:t>
            </a:r>
            <a:endParaRPr lang="en-AU" sz="2000" dirty="0">
              <a:latin typeface="Calibri" pitchFamily="34" charset="0"/>
            </a:endParaRPr>
          </a:p>
          <a:p>
            <a:pPr marL="539750" indent="-450850" algn="just"/>
            <a:endParaRPr lang="en-AU" sz="2000" dirty="0">
              <a:latin typeface="Calibri" pitchFamily="34" charset="0"/>
            </a:endParaRPr>
          </a:p>
          <a:p>
            <a:pPr marL="539750" indent="-450850" algn="just">
              <a:buFont typeface="Wingdings" pitchFamily="2" charset="2"/>
              <a:buChar char="v"/>
            </a:pPr>
            <a:r>
              <a:rPr lang="en-AU" sz="2000" dirty="0" smtClean="0">
                <a:latin typeface="Calibri" pitchFamily="34" charset="0"/>
              </a:rPr>
              <a:t>Pricing – Set by government and considers </a:t>
            </a:r>
            <a:r>
              <a:rPr lang="en-AU" sz="2000" dirty="0" smtClean="0">
                <a:solidFill>
                  <a:srgbClr val="FF0000"/>
                </a:solidFill>
                <a:latin typeface="Calibri" pitchFamily="34" charset="0"/>
              </a:rPr>
              <a:t>“economic cost”</a:t>
            </a:r>
          </a:p>
          <a:p>
            <a:pPr marL="539750" indent="-450850" algn="just"/>
            <a:endParaRPr lang="en-AU" sz="2000" dirty="0">
              <a:latin typeface="Calibri" pitchFamily="34" charset="0"/>
            </a:endParaRPr>
          </a:p>
          <a:p>
            <a:pPr marL="539750" indent="-450850" algn="just">
              <a:buFont typeface="Wingdings" pitchFamily="2" charset="2"/>
              <a:buChar char="v"/>
            </a:pPr>
            <a:r>
              <a:rPr lang="en-AU" sz="2000" dirty="0">
                <a:latin typeface="Calibri" pitchFamily="34" charset="0"/>
              </a:rPr>
              <a:t>Concession Size Rules </a:t>
            </a:r>
            <a:r>
              <a:rPr lang="en-AU" sz="2000" dirty="0" smtClean="0">
                <a:latin typeface="Calibri" pitchFamily="34" charset="0"/>
              </a:rPr>
              <a:t>Relaxed – no more 200.000 Ha capped</a:t>
            </a:r>
          </a:p>
          <a:p>
            <a:pPr marL="539750" indent="-450850" algn="just"/>
            <a:endParaRPr lang="en-AU" sz="2000" dirty="0" smtClean="0">
              <a:latin typeface="Calibri" pitchFamily="34" charset="0"/>
            </a:endParaRPr>
          </a:p>
          <a:p>
            <a:pPr marL="539750" indent="-450850" algn="just">
              <a:buFont typeface="Wingdings" pitchFamily="2" charset="2"/>
              <a:buChar char="v"/>
            </a:pPr>
            <a:r>
              <a:rPr lang="en-AU" sz="2000" dirty="0" smtClean="0">
                <a:latin typeface="Calibri" pitchFamily="34" charset="0"/>
              </a:rPr>
              <a:t>Production Bonus and Taxes – Royalties to Production bonus</a:t>
            </a:r>
          </a:p>
          <a:p>
            <a:pPr marL="539750" indent="-450850" algn="just"/>
            <a:endParaRPr lang="en-AU" sz="2000" dirty="0">
              <a:latin typeface="Calibri" pitchFamily="34" charset="0"/>
            </a:endParaRPr>
          </a:p>
          <a:p>
            <a:pPr marL="539750" indent="-450850" algn="just">
              <a:buFont typeface="Wingdings" pitchFamily="2" charset="2"/>
              <a:buChar char="v"/>
            </a:pPr>
            <a:endParaRPr lang="en-AU" sz="2000" dirty="0">
              <a:latin typeface="Calibri" pitchFamily="34" charset="0"/>
            </a:endParaRPr>
          </a:p>
          <a:p>
            <a:pPr marL="539750" indent="-450850" algn="just">
              <a:buFont typeface="Wingdings" pitchFamily="2" charset="2"/>
              <a:buChar char="v"/>
            </a:pPr>
            <a:endParaRPr lang="en-AU" sz="2000" dirty="0">
              <a:latin typeface="Calibri"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dirty="0" smtClean="0"/>
              <a:t>Government guarantee </a:t>
            </a:r>
            <a:r>
              <a:rPr lang="id-ID" dirty="0" smtClean="0"/>
              <a:t>breakthrough</a:t>
            </a:r>
            <a:endParaRPr lang="en-US" dirty="0" smtClean="0"/>
          </a:p>
          <a:p>
            <a:r>
              <a:rPr lang="id-ID" dirty="0" smtClean="0"/>
              <a:t>Electricity </a:t>
            </a:r>
            <a:r>
              <a:rPr lang="en-US" dirty="0" smtClean="0"/>
              <a:t>Price </a:t>
            </a:r>
            <a:r>
              <a:rPr lang="id-ID" dirty="0" smtClean="0"/>
              <a:t>breakthrough</a:t>
            </a:r>
            <a:endParaRPr lang="en-US" dirty="0" smtClean="0"/>
          </a:p>
          <a:p>
            <a:r>
              <a:rPr lang="en-US" dirty="0" smtClean="0"/>
              <a:t>Restricted forest entry </a:t>
            </a:r>
            <a:r>
              <a:rPr lang="id-ID" dirty="0" smtClean="0"/>
              <a:t>breakthrough</a:t>
            </a:r>
            <a:endParaRPr lang="en-US" dirty="0" smtClean="0"/>
          </a:p>
          <a:p>
            <a:r>
              <a:rPr lang="en-US" b="1" u="sng" dirty="0" smtClean="0"/>
              <a:t>Financing for exploration </a:t>
            </a:r>
            <a:r>
              <a:rPr lang="id-ID" b="1" u="sng" dirty="0" smtClean="0"/>
              <a:t>breakthrough</a:t>
            </a:r>
            <a:endParaRPr lang="en-US" b="1" u="sng" dirty="0" smtClean="0"/>
          </a:p>
          <a:p>
            <a:r>
              <a:rPr lang="id-ID" dirty="0" smtClean="0"/>
              <a:t>Civil infrastructure breakthrough</a:t>
            </a:r>
          </a:p>
          <a:p>
            <a:r>
              <a:rPr lang="id-ID" dirty="0" smtClean="0"/>
              <a:t>Exploration breakthrough</a:t>
            </a:r>
          </a:p>
          <a:p>
            <a:r>
              <a:rPr lang="id-ID" dirty="0" smtClean="0"/>
              <a:t>Summary</a:t>
            </a:r>
            <a:endParaRPr lang="en-US" dirty="0"/>
          </a:p>
        </p:txBody>
      </p:sp>
    </p:spTree>
    <p:extLst>
      <p:ext uri="{BB962C8B-B14F-4D97-AF65-F5344CB8AC3E}">
        <p14:creationId xmlns:p14="http://schemas.microsoft.com/office/powerpoint/2010/main" val="426201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normAutofit fontScale="90000"/>
          </a:bodyPr>
          <a:lstStyle/>
          <a:p>
            <a:r>
              <a:rPr lang="id-ID" smtClean="0">
                <a:ea typeface="ＭＳ Ｐゴシック" pitchFamily="34" charset="-128"/>
              </a:rPr>
              <a:t>Clean Technology Fund Solution</a:t>
            </a:r>
            <a:br>
              <a:rPr lang="id-ID" smtClean="0">
                <a:ea typeface="ＭＳ Ｐゴシック" pitchFamily="34" charset="-128"/>
              </a:rPr>
            </a:br>
            <a:r>
              <a:rPr lang="id-ID" smtClean="0">
                <a:ea typeface="ＭＳ Ｐゴシック" pitchFamily="34" charset="-128"/>
              </a:rPr>
              <a:t>to be implemented for Rantau Dedap</a:t>
            </a:r>
          </a:p>
        </p:txBody>
      </p:sp>
      <p:pic>
        <p:nvPicPr>
          <p:cNvPr id="41987" name="Content Placeholder 4"/>
          <p:cNvPicPr>
            <a:picLocks noGrp="1" noChangeAspect="1"/>
          </p:cNvPicPr>
          <p:nvPr>
            <p:ph idx="1"/>
          </p:nvPr>
        </p:nvPicPr>
        <p:blipFill>
          <a:blip r:embed="rId3"/>
          <a:srcRect b="57349"/>
          <a:stretch>
            <a:fillRect/>
          </a:stretch>
        </p:blipFill>
        <p:spPr>
          <a:xfrm>
            <a:off x="762000" y="3282950"/>
            <a:ext cx="4178300" cy="1898650"/>
          </a:xfrm>
        </p:spPr>
      </p:pic>
      <p:sp>
        <p:nvSpPr>
          <p:cNvPr id="41988" name="Slide Number Placeholder 3"/>
          <p:cNvSpPr>
            <a:spLocks noGrp="1"/>
          </p:cNvSpPr>
          <p:nvPr>
            <p:ph type="sldNum" sz="quarter" idx="12"/>
          </p:nvPr>
        </p:nvSpPr>
        <p:spPr>
          <a:noFill/>
        </p:spPr>
        <p:txBody>
          <a:bodyPr/>
          <a:lstStyle/>
          <a:p>
            <a:fld id="{8CABCCEF-3500-4619-9435-68B11CB917FC}" type="slidenum">
              <a:rPr lang="en-US" smtClean="0">
                <a:latin typeface="Arial" charset="0"/>
              </a:rPr>
              <a:pPr/>
              <a:t>19</a:t>
            </a:fld>
            <a:endParaRPr lang="en-US" smtClean="0">
              <a:latin typeface="Arial" charset="0"/>
            </a:endParaRPr>
          </a:p>
        </p:txBody>
      </p:sp>
      <p:pic>
        <p:nvPicPr>
          <p:cNvPr id="41989" name="Picture 5"/>
          <p:cNvPicPr>
            <a:picLocks noChangeAspect="1"/>
          </p:cNvPicPr>
          <p:nvPr/>
        </p:nvPicPr>
        <p:blipFill>
          <a:blip r:embed="rId4"/>
          <a:srcRect/>
          <a:stretch>
            <a:fillRect/>
          </a:stretch>
        </p:blipFill>
        <p:spPr bwMode="auto">
          <a:xfrm>
            <a:off x="1371600" y="1447800"/>
            <a:ext cx="2667000" cy="1404938"/>
          </a:xfrm>
          <a:prstGeom prst="rect">
            <a:avLst/>
          </a:prstGeom>
          <a:noFill/>
          <a:ln w="9525">
            <a:noFill/>
            <a:miter lim="800000"/>
            <a:headEnd/>
            <a:tailEnd/>
          </a:ln>
        </p:spPr>
      </p:pic>
      <p:sp>
        <p:nvSpPr>
          <p:cNvPr id="7" name="Down Arrow 6"/>
          <p:cNvSpPr/>
          <p:nvPr/>
        </p:nvSpPr>
        <p:spPr>
          <a:xfrm>
            <a:off x="2286000" y="2927350"/>
            <a:ext cx="990600" cy="42545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8" name="Down Arrow 7"/>
          <p:cNvSpPr/>
          <p:nvPr/>
        </p:nvSpPr>
        <p:spPr>
          <a:xfrm>
            <a:off x="2286000" y="5289550"/>
            <a:ext cx="990600" cy="42545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pic>
        <p:nvPicPr>
          <p:cNvPr id="41992" name="Picture 8"/>
          <p:cNvPicPr>
            <a:picLocks noChangeAspect="1"/>
          </p:cNvPicPr>
          <p:nvPr/>
        </p:nvPicPr>
        <p:blipFill>
          <a:blip r:embed="rId5"/>
          <a:srcRect/>
          <a:stretch>
            <a:fillRect/>
          </a:stretch>
        </p:blipFill>
        <p:spPr bwMode="auto">
          <a:xfrm>
            <a:off x="1290638" y="5715000"/>
            <a:ext cx="3128962" cy="838200"/>
          </a:xfrm>
          <a:prstGeom prst="rect">
            <a:avLst/>
          </a:prstGeom>
          <a:noFill/>
          <a:ln w="9525">
            <a:noFill/>
            <a:miter lim="800000"/>
            <a:headEnd/>
            <a:tailEnd/>
          </a:ln>
        </p:spPr>
      </p:pic>
      <p:sp>
        <p:nvSpPr>
          <p:cNvPr id="10" name="Left-Right Arrow 9"/>
          <p:cNvSpPr/>
          <p:nvPr/>
        </p:nvSpPr>
        <p:spPr>
          <a:xfrm>
            <a:off x="4495800" y="6019800"/>
            <a:ext cx="914400" cy="419100"/>
          </a:xfrm>
          <a:prstGeom prst="lef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pic>
        <p:nvPicPr>
          <p:cNvPr id="41994" name="Picture 29" descr="Logo"/>
          <p:cNvPicPr>
            <a:picLocks noChangeAspect="1" noChangeArrowheads="1"/>
          </p:cNvPicPr>
          <p:nvPr/>
        </p:nvPicPr>
        <p:blipFill>
          <a:blip r:embed="rId6"/>
          <a:srcRect/>
          <a:stretch>
            <a:fillRect/>
          </a:stretch>
        </p:blipFill>
        <p:spPr bwMode="auto">
          <a:xfrm>
            <a:off x="5443538" y="5926138"/>
            <a:ext cx="2862262" cy="627062"/>
          </a:xfrm>
          <a:prstGeom prst="rect">
            <a:avLst/>
          </a:prstGeom>
          <a:noFill/>
          <a:ln w="9525">
            <a:noFill/>
            <a:miter lim="800000"/>
            <a:headEnd/>
            <a:tailEnd/>
          </a:ln>
        </p:spPr>
      </p:pic>
      <p:sp>
        <p:nvSpPr>
          <p:cNvPr id="41995" name="TextBox 11"/>
          <p:cNvSpPr txBox="1">
            <a:spLocks noChangeArrowheads="1"/>
          </p:cNvSpPr>
          <p:nvPr/>
        </p:nvSpPr>
        <p:spPr bwMode="auto">
          <a:xfrm>
            <a:off x="4343400" y="5334000"/>
            <a:ext cx="1219200" cy="646113"/>
          </a:xfrm>
          <a:prstGeom prst="rect">
            <a:avLst/>
          </a:prstGeom>
          <a:solidFill>
            <a:srgbClr val="FFFF00"/>
          </a:solidFill>
          <a:ln w="9525">
            <a:noFill/>
            <a:miter lim="800000"/>
            <a:headEnd/>
            <a:tailEnd/>
          </a:ln>
        </p:spPr>
        <p:txBody>
          <a:bodyPr>
            <a:spAutoFit/>
          </a:bodyPr>
          <a:lstStyle/>
          <a:p>
            <a:pPr algn="ctr"/>
            <a:r>
              <a:rPr lang="id-ID"/>
              <a:t>US $ 50 million</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1143000"/>
          </a:xfrm>
        </p:spPr>
        <p:txBody>
          <a:bodyPr>
            <a:normAutofit fontScale="90000"/>
          </a:bodyPr>
          <a:lstStyle/>
          <a:p>
            <a:r>
              <a:rPr lang="en-US" dirty="0" smtClean="0"/>
              <a:t>Asian Development Bank (</a:t>
            </a:r>
            <a:r>
              <a:rPr lang="en-US" dirty="0" err="1" smtClean="0"/>
              <a:t>ADB</a:t>
            </a:r>
            <a:r>
              <a:rPr lang="en-US" dirty="0" smtClean="0"/>
              <a:t>) takes exploration risk and provides Clean Technology Fund </a:t>
            </a:r>
            <a:endParaRPr lang="en-US" dirty="0"/>
          </a:p>
        </p:txBody>
      </p:sp>
      <p:pic>
        <p:nvPicPr>
          <p:cNvPr id="4" name="Content Placeholder 3" descr="D8E_9666.jpg"/>
          <p:cNvPicPr>
            <a:picLocks noGrp="1" noChangeAspect="1"/>
          </p:cNvPicPr>
          <p:nvPr>
            <p:ph idx="1"/>
          </p:nvPr>
        </p:nvPicPr>
        <p:blipFill>
          <a:blip r:embed="rId3" cstate="email"/>
          <a:srcRect l="1852" t="5276" r="1852"/>
          <a:stretch>
            <a:fillRect/>
          </a:stretch>
        </p:blipFill>
        <p:spPr>
          <a:xfrm>
            <a:off x="59728" y="1568726"/>
            <a:ext cx="8855672" cy="4908274"/>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dirty="0" smtClean="0"/>
              <a:t>Government guarantee </a:t>
            </a:r>
            <a:r>
              <a:rPr lang="id-ID" dirty="0" smtClean="0"/>
              <a:t>breakthrough</a:t>
            </a:r>
            <a:endParaRPr lang="en-US" dirty="0" smtClean="0"/>
          </a:p>
          <a:p>
            <a:r>
              <a:rPr lang="id-ID" dirty="0" smtClean="0"/>
              <a:t>Electricity </a:t>
            </a:r>
            <a:r>
              <a:rPr lang="en-US" dirty="0" smtClean="0"/>
              <a:t>Price </a:t>
            </a:r>
            <a:r>
              <a:rPr lang="id-ID" dirty="0" smtClean="0"/>
              <a:t>breakthrough</a:t>
            </a:r>
            <a:endParaRPr lang="en-US" dirty="0" smtClean="0"/>
          </a:p>
          <a:p>
            <a:r>
              <a:rPr lang="en-US" dirty="0" smtClean="0"/>
              <a:t>Restricted forest entry </a:t>
            </a:r>
            <a:r>
              <a:rPr lang="id-ID" dirty="0" smtClean="0"/>
              <a:t>breakthrough</a:t>
            </a:r>
            <a:endParaRPr lang="en-US" dirty="0" smtClean="0"/>
          </a:p>
          <a:p>
            <a:r>
              <a:rPr lang="en-US" dirty="0" smtClean="0"/>
              <a:t>Financing for exploration </a:t>
            </a:r>
            <a:r>
              <a:rPr lang="id-ID" dirty="0" smtClean="0"/>
              <a:t>breakthrough</a:t>
            </a:r>
            <a:endParaRPr lang="en-US" dirty="0" smtClean="0"/>
          </a:p>
          <a:p>
            <a:r>
              <a:rPr lang="id-ID" b="1" u="sng" dirty="0" smtClean="0"/>
              <a:t>Civil infrastructure breakthrough</a:t>
            </a:r>
          </a:p>
          <a:p>
            <a:r>
              <a:rPr lang="id-ID" dirty="0" smtClean="0"/>
              <a:t>Exploration breakthrough</a:t>
            </a:r>
          </a:p>
          <a:p>
            <a:r>
              <a:rPr lang="id-ID" dirty="0" smtClean="0"/>
              <a:t>Summary</a:t>
            </a:r>
            <a:endParaRPr lang="en-US" dirty="0"/>
          </a:p>
        </p:txBody>
      </p:sp>
    </p:spTree>
    <p:extLst>
      <p:ext uri="{BB962C8B-B14F-4D97-AF65-F5344CB8AC3E}">
        <p14:creationId xmlns:p14="http://schemas.microsoft.com/office/powerpoint/2010/main" val="426201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228600" y="228600"/>
            <a:ext cx="8839200" cy="1143000"/>
          </a:xfrm>
        </p:spPr>
        <p:txBody>
          <a:bodyPr>
            <a:normAutofit fontScale="90000"/>
          </a:bodyPr>
          <a:lstStyle/>
          <a:p>
            <a:r>
              <a:rPr lang="en-US" altLang="en-US" dirty="0" smtClean="0">
                <a:ea typeface="ＭＳ Ｐゴシック" pitchFamily="34" charset="-128"/>
              </a:rPr>
              <a:t/>
            </a:r>
            <a:br>
              <a:rPr lang="en-US" altLang="en-US" dirty="0" smtClean="0">
                <a:ea typeface="ＭＳ Ｐゴシック" pitchFamily="34" charset="-128"/>
              </a:rPr>
            </a:br>
            <a:r>
              <a:rPr lang="en-US" altLang="en-US" dirty="0" smtClean="0">
                <a:ea typeface="ＭＳ Ｐゴシック" pitchFamily="34" charset="-128"/>
              </a:rPr>
              <a:t>Finding hot temperature system is related </a:t>
            </a:r>
            <a:br>
              <a:rPr lang="en-US" altLang="en-US" dirty="0" smtClean="0">
                <a:ea typeface="ＭＳ Ｐゴシック" pitchFamily="34" charset="-128"/>
              </a:rPr>
            </a:br>
            <a:r>
              <a:rPr lang="en-US" altLang="en-US" dirty="0" smtClean="0">
                <a:ea typeface="ＭＳ Ｐゴシック" pitchFamily="34" charset="-128"/>
              </a:rPr>
              <a:t>to well pad location</a:t>
            </a:r>
          </a:p>
        </p:txBody>
      </p:sp>
      <p:sp>
        <p:nvSpPr>
          <p:cNvPr id="24579" name="Slide Number Placeholder 3"/>
          <p:cNvSpPr>
            <a:spLocks noGrp="1"/>
          </p:cNvSpPr>
          <p:nvPr>
            <p:ph type="sldNum" sz="quarter" idx="12"/>
          </p:nvPr>
        </p:nvSpPr>
        <p:spPr>
          <a:xfrm>
            <a:off x="6781800" y="6645275"/>
            <a:ext cx="2133600" cy="365125"/>
          </a:xfrm>
          <a:noFill/>
        </p:spPr>
        <p:txBody>
          <a:bodyPr/>
          <a:lstStyle/>
          <a:p>
            <a:fld id="{807DFB3F-751A-48E0-87CD-648CDD2D99EB}" type="slidenum">
              <a:rPr lang="en-US" altLang="en-US" smtClean="0">
                <a:solidFill>
                  <a:prstClr val="black">
                    <a:tint val="75000"/>
                  </a:prstClr>
                </a:solidFill>
                <a:latin typeface="Arial" charset="0"/>
              </a:rPr>
              <a:pPr/>
              <a:t>22</a:t>
            </a:fld>
            <a:endParaRPr lang="en-US" altLang="en-US" smtClean="0">
              <a:solidFill>
                <a:prstClr val="black">
                  <a:tint val="75000"/>
                </a:prstClr>
              </a:solidFill>
              <a:latin typeface="Arial" charset="0"/>
            </a:endParaRPr>
          </a:p>
        </p:txBody>
      </p:sp>
      <p:grpSp>
        <p:nvGrpSpPr>
          <p:cNvPr id="2" name="Group 113"/>
          <p:cNvGrpSpPr>
            <a:grpSpLocks/>
          </p:cNvGrpSpPr>
          <p:nvPr/>
        </p:nvGrpSpPr>
        <p:grpSpPr bwMode="auto">
          <a:xfrm>
            <a:off x="647700" y="2193925"/>
            <a:ext cx="7962900" cy="4581525"/>
            <a:chOff x="678904" y="990600"/>
            <a:chExt cx="7619500" cy="4634640"/>
          </a:xfrm>
        </p:grpSpPr>
        <p:sp>
          <p:nvSpPr>
            <p:cNvPr id="7" name="Freeform 6"/>
            <p:cNvSpPr/>
            <p:nvPr/>
          </p:nvSpPr>
          <p:spPr>
            <a:xfrm>
              <a:off x="1048031" y="1624933"/>
              <a:ext cx="7107583" cy="3486418"/>
            </a:xfrm>
            <a:custGeom>
              <a:avLst/>
              <a:gdLst>
                <a:gd name="connsiteX0" fmla="*/ 1174750 w 9464675"/>
                <a:gd name="connsiteY0" fmla="*/ 652462 h 3940175"/>
                <a:gd name="connsiteX1" fmla="*/ 1460500 w 9464675"/>
                <a:gd name="connsiteY1" fmla="*/ 642937 h 3940175"/>
                <a:gd name="connsiteX2" fmla="*/ 1860550 w 9464675"/>
                <a:gd name="connsiteY2" fmla="*/ 547687 h 3940175"/>
                <a:gd name="connsiteX3" fmla="*/ 2327275 w 9464675"/>
                <a:gd name="connsiteY3" fmla="*/ 404812 h 3940175"/>
                <a:gd name="connsiteX4" fmla="*/ 2736850 w 9464675"/>
                <a:gd name="connsiteY4" fmla="*/ 185737 h 3940175"/>
                <a:gd name="connsiteX5" fmla="*/ 2965450 w 9464675"/>
                <a:gd name="connsiteY5" fmla="*/ 71437 h 3940175"/>
                <a:gd name="connsiteX6" fmla="*/ 3136900 w 9464675"/>
                <a:gd name="connsiteY6" fmla="*/ 23812 h 3940175"/>
                <a:gd name="connsiteX7" fmla="*/ 3308350 w 9464675"/>
                <a:gd name="connsiteY7" fmla="*/ 42862 h 3940175"/>
                <a:gd name="connsiteX8" fmla="*/ 3527425 w 9464675"/>
                <a:gd name="connsiteY8" fmla="*/ 14287 h 3940175"/>
                <a:gd name="connsiteX9" fmla="*/ 3613150 w 9464675"/>
                <a:gd name="connsiteY9" fmla="*/ 33337 h 3940175"/>
                <a:gd name="connsiteX10" fmla="*/ 4003675 w 9464675"/>
                <a:gd name="connsiteY10" fmla="*/ 214312 h 3940175"/>
                <a:gd name="connsiteX11" fmla="*/ 4860925 w 9464675"/>
                <a:gd name="connsiteY11" fmla="*/ 547687 h 3940175"/>
                <a:gd name="connsiteX12" fmla="*/ 5842000 w 9464675"/>
                <a:gd name="connsiteY12" fmla="*/ 747712 h 3940175"/>
                <a:gd name="connsiteX13" fmla="*/ 7232650 w 9464675"/>
                <a:gd name="connsiteY13" fmla="*/ 909637 h 3940175"/>
                <a:gd name="connsiteX14" fmla="*/ 7556500 w 9464675"/>
                <a:gd name="connsiteY14" fmla="*/ 919162 h 3940175"/>
                <a:gd name="connsiteX15" fmla="*/ 7689850 w 9464675"/>
                <a:gd name="connsiteY15" fmla="*/ 976312 h 3940175"/>
                <a:gd name="connsiteX16" fmla="*/ 7766050 w 9464675"/>
                <a:gd name="connsiteY16" fmla="*/ 1042987 h 3940175"/>
                <a:gd name="connsiteX17" fmla="*/ 7870825 w 9464675"/>
                <a:gd name="connsiteY17" fmla="*/ 1023937 h 3940175"/>
                <a:gd name="connsiteX18" fmla="*/ 7918450 w 9464675"/>
                <a:gd name="connsiteY18" fmla="*/ 966787 h 3940175"/>
                <a:gd name="connsiteX19" fmla="*/ 8289925 w 9464675"/>
                <a:gd name="connsiteY19" fmla="*/ 976312 h 3940175"/>
                <a:gd name="connsiteX20" fmla="*/ 8280400 w 9464675"/>
                <a:gd name="connsiteY20" fmla="*/ 3462337 h 3940175"/>
                <a:gd name="connsiteX21" fmla="*/ 1184275 w 9464675"/>
                <a:gd name="connsiteY21" fmla="*/ 3471862 h 3940175"/>
                <a:gd name="connsiteX22" fmla="*/ 1174750 w 9464675"/>
                <a:gd name="connsiteY22" fmla="*/ 652462 h 3940175"/>
                <a:gd name="connsiteX0" fmla="*/ 1174750 w 9464675"/>
                <a:gd name="connsiteY0" fmla="*/ 652462 h 3940175"/>
                <a:gd name="connsiteX1" fmla="*/ 1460500 w 9464675"/>
                <a:gd name="connsiteY1" fmla="*/ 642937 h 3940175"/>
                <a:gd name="connsiteX2" fmla="*/ 1860550 w 9464675"/>
                <a:gd name="connsiteY2" fmla="*/ 547687 h 3940175"/>
                <a:gd name="connsiteX3" fmla="*/ 2327275 w 9464675"/>
                <a:gd name="connsiteY3" fmla="*/ 404812 h 3940175"/>
                <a:gd name="connsiteX4" fmla="*/ 2736850 w 9464675"/>
                <a:gd name="connsiteY4" fmla="*/ 185737 h 3940175"/>
                <a:gd name="connsiteX5" fmla="*/ 2965450 w 9464675"/>
                <a:gd name="connsiteY5" fmla="*/ 71437 h 3940175"/>
                <a:gd name="connsiteX6" fmla="*/ 3136900 w 9464675"/>
                <a:gd name="connsiteY6" fmla="*/ 23812 h 3940175"/>
                <a:gd name="connsiteX7" fmla="*/ 3308350 w 9464675"/>
                <a:gd name="connsiteY7" fmla="*/ 42862 h 3940175"/>
                <a:gd name="connsiteX8" fmla="*/ 3527425 w 9464675"/>
                <a:gd name="connsiteY8" fmla="*/ 14287 h 3940175"/>
                <a:gd name="connsiteX9" fmla="*/ 3613150 w 9464675"/>
                <a:gd name="connsiteY9" fmla="*/ 33337 h 3940175"/>
                <a:gd name="connsiteX10" fmla="*/ 4003675 w 9464675"/>
                <a:gd name="connsiteY10" fmla="*/ 214312 h 3940175"/>
                <a:gd name="connsiteX11" fmla="*/ 4860925 w 9464675"/>
                <a:gd name="connsiteY11" fmla="*/ 547687 h 3940175"/>
                <a:gd name="connsiteX12" fmla="*/ 5842000 w 9464675"/>
                <a:gd name="connsiteY12" fmla="*/ 747712 h 3940175"/>
                <a:gd name="connsiteX13" fmla="*/ 7232650 w 9464675"/>
                <a:gd name="connsiteY13" fmla="*/ 909637 h 3940175"/>
                <a:gd name="connsiteX14" fmla="*/ 7556500 w 9464675"/>
                <a:gd name="connsiteY14" fmla="*/ 919162 h 3940175"/>
                <a:gd name="connsiteX15" fmla="*/ 7689850 w 9464675"/>
                <a:gd name="connsiteY15" fmla="*/ 976312 h 3940175"/>
                <a:gd name="connsiteX16" fmla="*/ 7766050 w 9464675"/>
                <a:gd name="connsiteY16" fmla="*/ 1042987 h 3940175"/>
                <a:gd name="connsiteX17" fmla="*/ 7870825 w 9464675"/>
                <a:gd name="connsiteY17" fmla="*/ 1023937 h 3940175"/>
                <a:gd name="connsiteX18" fmla="*/ 7918450 w 9464675"/>
                <a:gd name="connsiteY18" fmla="*/ 966787 h 3940175"/>
                <a:gd name="connsiteX19" fmla="*/ 8289925 w 9464675"/>
                <a:gd name="connsiteY19" fmla="*/ 976312 h 3940175"/>
                <a:gd name="connsiteX20" fmla="*/ 8280400 w 9464675"/>
                <a:gd name="connsiteY20" fmla="*/ 3462337 h 3940175"/>
                <a:gd name="connsiteX21" fmla="*/ 1184275 w 9464675"/>
                <a:gd name="connsiteY21" fmla="*/ 3471862 h 3940175"/>
                <a:gd name="connsiteX22" fmla="*/ 1174750 w 9464675"/>
                <a:gd name="connsiteY22" fmla="*/ 652462 h 3940175"/>
                <a:gd name="connsiteX0" fmla="*/ 1174750 w 9464675"/>
                <a:gd name="connsiteY0" fmla="*/ 652462 h 3940175"/>
                <a:gd name="connsiteX1" fmla="*/ 1460500 w 9464675"/>
                <a:gd name="connsiteY1" fmla="*/ 642937 h 3940175"/>
                <a:gd name="connsiteX2" fmla="*/ 1860550 w 9464675"/>
                <a:gd name="connsiteY2" fmla="*/ 547687 h 3940175"/>
                <a:gd name="connsiteX3" fmla="*/ 2327275 w 9464675"/>
                <a:gd name="connsiteY3" fmla="*/ 404812 h 3940175"/>
                <a:gd name="connsiteX4" fmla="*/ 2736850 w 9464675"/>
                <a:gd name="connsiteY4" fmla="*/ 185737 h 3940175"/>
                <a:gd name="connsiteX5" fmla="*/ 2965450 w 9464675"/>
                <a:gd name="connsiteY5" fmla="*/ 71437 h 3940175"/>
                <a:gd name="connsiteX6" fmla="*/ 3136900 w 9464675"/>
                <a:gd name="connsiteY6" fmla="*/ 23812 h 3940175"/>
                <a:gd name="connsiteX7" fmla="*/ 3308350 w 9464675"/>
                <a:gd name="connsiteY7" fmla="*/ 42862 h 3940175"/>
                <a:gd name="connsiteX8" fmla="*/ 3527425 w 9464675"/>
                <a:gd name="connsiteY8" fmla="*/ 14287 h 3940175"/>
                <a:gd name="connsiteX9" fmla="*/ 3613150 w 9464675"/>
                <a:gd name="connsiteY9" fmla="*/ 33337 h 3940175"/>
                <a:gd name="connsiteX10" fmla="*/ 4003675 w 9464675"/>
                <a:gd name="connsiteY10" fmla="*/ 214312 h 3940175"/>
                <a:gd name="connsiteX11" fmla="*/ 4860925 w 9464675"/>
                <a:gd name="connsiteY11" fmla="*/ 547687 h 3940175"/>
                <a:gd name="connsiteX12" fmla="*/ 5842000 w 9464675"/>
                <a:gd name="connsiteY12" fmla="*/ 747712 h 3940175"/>
                <a:gd name="connsiteX13" fmla="*/ 7232650 w 9464675"/>
                <a:gd name="connsiteY13" fmla="*/ 909637 h 3940175"/>
                <a:gd name="connsiteX14" fmla="*/ 7556500 w 9464675"/>
                <a:gd name="connsiteY14" fmla="*/ 919162 h 3940175"/>
                <a:gd name="connsiteX15" fmla="*/ 7689850 w 9464675"/>
                <a:gd name="connsiteY15" fmla="*/ 976312 h 3940175"/>
                <a:gd name="connsiteX16" fmla="*/ 7766050 w 9464675"/>
                <a:gd name="connsiteY16" fmla="*/ 1042987 h 3940175"/>
                <a:gd name="connsiteX17" fmla="*/ 7870825 w 9464675"/>
                <a:gd name="connsiteY17" fmla="*/ 1023937 h 3940175"/>
                <a:gd name="connsiteX18" fmla="*/ 7918450 w 9464675"/>
                <a:gd name="connsiteY18" fmla="*/ 966787 h 3940175"/>
                <a:gd name="connsiteX19" fmla="*/ 8289925 w 9464675"/>
                <a:gd name="connsiteY19" fmla="*/ 976312 h 3940175"/>
                <a:gd name="connsiteX20" fmla="*/ 8280400 w 9464675"/>
                <a:gd name="connsiteY20" fmla="*/ 3462337 h 3940175"/>
                <a:gd name="connsiteX21" fmla="*/ 1184275 w 9464675"/>
                <a:gd name="connsiteY21" fmla="*/ 3471862 h 3940175"/>
                <a:gd name="connsiteX22" fmla="*/ 1174750 w 9464675"/>
                <a:gd name="connsiteY22" fmla="*/ 652462 h 3940175"/>
                <a:gd name="connsiteX0" fmla="*/ 1174750 w 8350250"/>
                <a:gd name="connsiteY0" fmla="*/ 652462 h 3940175"/>
                <a:gd name="connsiteX1" fmla="*/ 1460500 w 8350250"/>
                <a:gd name="connsiteY1" fmla="*/ 642937 h 3940175"/>
                <a:gd name="connsiteX2" fmla="*/ 1860550 w 8350250"/>
                <a:gd name="connsiteY2" fmla="*/ 547687 h 3940175"/>
                <a:gd name="connsiteX3" fmla="*/ 2327275 w 8350250"/>
                <a:gd name="connsiteY3" fmla="*/ 404812 h 3940175"/>
                <a:gd name="connsiteX4" fmla="*/ 2736850 w 8350250"/>
                <a:gd name="connsiteY4" fmla="*/ 185737 h 3940175"/>
                <a:gd name="connsiteX5" fmla="*/ 2965450 w 8350250"/>
                <a:gd name="connsiteY5" fmla="*/ 71437 h 3940175"/>
                <a:gd name="connsiteX6" fmla="*/ 3136900 w 8350250"/>
                <a:gd name="connsiteY6" fmla="*/ 23812 h 3940175"/>
                <a:gd name="connsiteX7" fmla="*/ 3308350 w 8350250"/>
                <a:gd name="connsiteY7" fmla="*/ 42862 h 3940175"/>
                <a:gd name="connsiteX8" fmla="*/ 3527425 w 8350250"/>
                <a:gd name="connsiteY8" fmla="*/ 14287 h 3940175"/>
                <a:gd name="connsiteX9" fmla="*/ 3613150 w 8350250"/>
                <a:gd name="connsiteY9" fmla="*/ 33337 h 3940175"/>
                <a:gd name="connsiteX10" fmla="*/ 4003675 w 8350250"/>
                <a:gd name="connsiteY10" fmla="*/ 214312 h 3940175"/>
                <a:gd name="connsiteX11" fmla="*/ 4860925 w 8350250"/>
                <a:gd name="connsiteY11" fmla="*/ 547687 h 3940175"/>
                <a:gd name="connsiteX12" fmla="*/ 5842000 w 8350250"/>
                <a:gd name="connsiteY12" fmla="*/ 747712 h 3940175"/>
                <a:gd name="connsiteX13" fmla="*/ 7232650 w 8350250"/>
                <a:gd name="connsiteY13" fmla="*/ 909637 h 3940175"/>
                <a:gd name="connsiteX14" fmla="*/ 7556500 w 8350250"/>
                <a:gd name="connsiteY14" fmla="*/ 919162 h 3940175"/>
                <a:gd name="connsiteX15" fmla="*/ 7689850 w 8350250"/>
                <a:gd name="connsiteY15" fmla="*/ 976312 h 3940175"/>
                <a:gd name="connsiteX16" fmla="*/ 7766050 w 8350250"/>
                <a:gd name="connsiteY16" fmla="*/ 1042987 h 3940175"/>
                <a:gd name="connsiteX17" fmla="*/ 7870825 w 8350250"/>
                <a:gd name="connsiteY17" fmla="*/ 1023937 h 3940175"/>
                <a:gd name="connsiteX18" fmla="*/ 7918450 w 8350250"/>
                <a:gd name="connsiteY18" fmla="*/ 966787 h 3940175"/>
                <a:gd name="connsiteX19" fmla="*/ 8289925 w 8350250"/>
                <a:gd name="connsiteY19" fmla="*/ 976312 h 3940175"/>
                <a:gd name="connsiteX20" fmla="*/ 8280400 w 8350250"/>
                <a:gd name="connsiteY20" fmla="*/ 3462337 h 3940175"/>
                <a:gd name="connsiteX21" fmla="*/ 1184275 w 8350250"/>
                <a:gd name="connsiteY21" fmla="*/ 3471862 h 3940175"/>
                <a:gd name="connsiteX22" fmla="*/ 1174750 w 8350250"/>
                <a:gd name="connsiteY22" fmla="*/ 652462 h 3940175"/>
                <a:gd name="connsiteX0" fmla="*/ 1174750 w 8302625"/>
                <a:gd name="connsiteY0" fmla="*/ 652462 h 3940175"/>
                <a:gd name="connsiteX1" fmla="*/ 1460500 w 8302625"/>
                <a:gd name="connsiteY1" fmla="*/ 642937 h 3940175"/>
                <a:gd name="connsiteX2" fmla="*/ 1860550 w 8302625"/>
                <a:gd name="connsiteY2" fmla="*/ 547687 h 3940175"/>
                <a:gd name="connsiteX3" fmla="*/ 2327275 w 8302625"/>
                <a:gd name="connsiteY3" fmla="*/ 404812 h 3940175"/>
                <a:gd name="connsiteX4" fmla="*/ 2736850 w 8302625"/>
                <a:gd name="connsiteY4" fmla="*/ 185737 h 3940175"/>
                <a:gd name="connsiteX5" fmla="*/ 2965450 w 8302625"/>
                <a:gd name="connsiteY5" fmla="*/ 71437 h 3940175"/>
                <a:gd name="connsiteX6" fmla="*/ 3136900 w 8302625"/>
                <a:gd name="connsiteY6" fmla="*/ 23812 h 3940175"/>
                <a:gd name="connsiteX7" fmla="*/ 3308350 w 8302625"/>
                <a:gd name="connsiteY7" fmla="*/ 42862 h 3940175"/>
                <a:gd name="connsiteX8" fmla="*/ 3527425 w 8302625"/>
                <a:gd name="connsiteY8" fmla="*/ 14287 h 3940175"/>
                <a:gd name="connsiteX9" fmla="*/ 3613150 w 8302625"/>
                <a:gd name="connsiteY9" fmla="*/ 33337 h 3940175"/>
                <a:gd name="connsiteX10" fmla="*/ 4003675 w 8302625"/>
                <a:gd name="connsiteY10" fmla="*/ 214312 h 3940175"/>
                <a:gd name="connsiteX11" fmla="*/ 4860925 w 8302625"/>
                <a:gd name="connsiteY11" fmla="*/ 547687 h 3940175"/>
                <a:gd name="connsiteX12" fmla="*/ 5842000 w 8302625"/>
                <a:gd name="connsiteY12" fmla="*/ 747712 h 3940175"/>
                <a:gd name="connsiteX13" fmla="*/ 7232650 w 8302625"/>
                <a:gd name="connsiteY13" fmla="*/ 909637 h 3940175"/>
                <a:gd name="connsiteX14" fmla="*/ 7556500 w 8302625"/>
                <a:gd name="connsiteY14" fmla="*/ 919162 h 3940175"/>
                <a:gd name="connsiteX15" fmla="*/ 7689850 w 8302625"/>
                <a:gd name="connsiteY15" fmla="*/ 976312 h 3940175"/>
                <a:gd name="connsiteX16" fmla="*/ 7766050 w 8302625"/>
                <a:gd name="connsiteY16" fmla="*/ 1042987 h 3940175"/>
                <a:gd name="connsiteX17" fmla="*/ 7870825 w 8302625"/>
                <a:gd name="connsiteY17" fmla="*/ 1023937 h 3940175"/>
                <a:gd name="connsiteX18" fmla="*/ 7918450 w 8302625"/>
                <a:gd name="connsiteY18" fmla="*/ 966787 h 3940175"/>
                <a:gd name="connsiteX19" fmla="*/ 8289925 w 8302625"/>
                <a:gd name="connsiteY19" fmla="*/ 976312 h 3940175"/>
                <a:gd name="connsiteX20" fmla="*/ 8280400 w 8302625"/>
                <a:gd name="connsiteY20" fmla="*/ 3462337 h 3940175"/>
                <a:gd name="connsiteX21" fmla="*/ 1184275 w 8302625"/>
                <a:gd name="connsiteY21" fmla="*/ 3471862 h 3940175"/>
                <a:gd name="connsiteX22" fmla="*/ 1174750 w 8302625"/>
                <a:gd name="connsiteY22" fmla="*/ 652462 h 3940175"/>
                <a:gd name="connsiteX0" fmla="*/ 1174750 w 8302625"/>
                <a:gd name="connsiteY0" fmla="*/ 652462 h 3940175"/>
                <a:gd name="connsiteX1" fmla="*/ 1460500 w 8302625"/>
                <a:gd name="connsiteY1" fmla="*/ 642937 h 3940175"/>
                <a:gd name="connsiteX2" fmla="*/ 1860550 w 8302625"/>
                <a:gd name="connsiteY2" fmla="*/ 547687 h 3940175"/>
                <a:gd name="connsiteX3" fmla="*/ 2327275 w 8302625"/>
                <a:gd name="connsiteY3" fmla="*/ 404812 h 3940175"/>
                <a:gd name="connsiteX4" fmla="*/ 2736850 w 8302625"/>
                <a:gd name="connsiteY4" fmla="*/ 185737 h 3940175"/>
                <a:gd name="connsiteX5" fmla="*/ 2965450 w 8302625"/>
                <a:gd name="connsiteY5" fmla="*/ 71437 h 3940175"/>
                <a:gd name="connsiteX6" fmla="*/ 3136900 w 8302625"/>
                <a:gd name="connsiteY6" fmla="*/ 23812 h 3940175"/>
                <a:gd name="connsiteX7" fmla="*/ 3308350 w 8302625"/>
                <a:gd name="connsiteY7" fmla="*/ 42862 h 3940175"/>
                <a:gd name="connsiteX8" fmla="*/ 3527425 w 8302625"/>
                <a:gd name="connsiteY8" fmla="*/ 14287 h 3940175"/>
                <a:gd name="connsiteX9" fmla="*/ 3613150 w 8302625"/>
                <a:gd name="connsiteY9" fmla="*/ 33337 h 3940175"/>
                <a:gd name="connsiteX10" fmla="*/ 4003675 w 8302625"/>
                <a:gd name="connsiteY10" fmla="*/ 214312 h 3940175"/>
                <a:gd name="connsiteX11" fmla="*/ 4860925 w 8302625"/>
                <a:gd name="connsiteY11" fmla="*/ 547687 h 3940175"/>
                <a:gd name="connsiteX12" fmla="*/ 5842000 w 8302625"/>
                <a:gd name="connsiteY12" fmla="*/ 747712 h 3940175"/>
                <a:gd name="connsiteX13" fmla="*/ 7232650 w 8302625"/>
                <a:gd name="connsiteY13" fmla="*/ 909637 h 3940175"/>
                <a:gd name="connsiteX14" fmla="*/ 7556500 w 8302625"/>
                <a:gd name="connsiteY14" fmla="*/ 919162 h 3940175"/>
                <a:gd name="connsiteX15" fmla="*/ 7689850 w 8302625"/>
                <a:gd name="connsiteY15" fmla="*/ 976312 h 3940175"/>
                <a:gd name="connsiteX16" fmla="*/ 7766050 w 8302625"/>
                <a:gd name="connsiteY16" fmla="*/ 1042987 h 3940175"/>
                <a:gd name="connsiteX17" fmla="*/ 7870825 w 8302625"/>
                <a:gd name="connsiteY17" fmla="*/ 1023937 h 3940175"/>
                <a:gd name="connsiteX18" fmla="*/ 7918450 w 8302625"/>
                <a:gd name="connsiteY18" fmla="*/ 966787 h 3940175"/>
                <a:gd name="connsiteX19" fmla="*/ 8289925 w 8302625"/>
                <a:gd name="connsiteY19" fmla="*/ 976312 h 3940175"/>
                <a:gd name="connsiteX20" fmla="*/ 8280400 w 8302625"/>
                <a:gd name="connsiteY20" fmla="*/ 3462337 h 3940175"/>
                <a:gd name="connsiteX21" fmla="*/ 1184275 w 8302625"/>
                <a:gd name="connsiteY21" fmla="*/ 3471862 h 3940175"/>
                <a:gd name="connsiteX22" fmla="*/ 1174750 w 8302625"/>
                <a:gd name="connsiteY22" fmla="*/ 652462 h 3940175"/>
                <a:gd name="connsiteX0" fmla="*/ 1174750 w 8302625"/>
                <a:gd name="connsiteY0" fmla="*/ 652462 h 3940175"/>
                <a:gd name="connsiteX1" fmla="*/ 1460500 w 8302625"/>
                <a:gd name="connsiteY1" fmla="*/ 642937 h 3940175"/>
                <a:gd name="connsiteX2" fmla="*/ 1860550 w 8302625"/>
                <a:gd name="connsiteY2" fmla="*/ 547687 h 3940175"/>
                <a:gd name="connsiteX3" fmla="*/ 2327275 w 8302625"/>
                <a:gd name="connsiteY3" fmla="*/ 404812 h 3940175"/>
                <a:gd name="connsiteX4" fmla="*/ 2736850 w 8302625"/>
                <a:gd name="connsiteY4" fmla="*/ 185737 h 3940175"/>
                <a:gd name="connsiteX5" fmla="*/ 2965450 w 8302625"/>
                <a:gd name="connsiteY5" fmla="*/ 71437 h 3940175"/>
                <a:gd name="connsiteX6" fmla="*/ 3136900 w 8302625"/>
                <a:gd name="connsiteY6" fmla="*/ 23812 h 3940175"/>
                <a:gd name="connsiteX7" fmla="*/ 3308350 w 8302625"/>
                <a:gd name="connsiteY7" fmla="*/ 42862 h 3940175"/>
                <a:gd name="connsiteX8" fmla="*/ 3527425 w 8302625"/>
                <a:gd name="connsiteY8" fmla="*/ 14287 h 3940175"/>
                <a:gd name="connsiteX9" fmla="*/ 3613150 w 8302625"/>
                <a:gd name="connsiteY9" fmla="*/ 33337 h 3940175"/>
                <a:gd name="connsiteX10" fmla="*/ 4003675 w 8302625"/>
                <a:gd name="connsiteY10" fmla="*/ 214312 h 3940175"/>
                <a:gd name="connsiteX11" fmla="*/ 4860925 w 8302625"/>
                <a:gd name="connsiteY11" fmla="*/ 547687 h 3940175"/>
                <a:gd name="connsiteX12" fmla="*/ 5842000 w 8302625"/>
                <a:gd name="connsiteY12" fmla="*/ 747712 h 3940175"/>
                <a:gd name="connsiteX13" fmla="*/ 7232650 w 8302625"/>
                <a:gd name="connsiteY13" fmla="*/ 909637 h 3940175"/>
                <a:gd name="connsiteX14" fmla="*/ 7556500 w 8302625"/>
                <a:gd name="connsiteY14" fmla="*/ 919162 h 3940175"/>
                <a:gd name="connsiteX15" fmla="*/ 7689850 w 8302625"/>
                <a:gd name="connsiteY15" fmla="*/ 976312 h 3940175"/>
                <a:gd name="connsiteX16" fmla="*/ 7766050 w 8302625"/>
                <a:gd name="connsiteY16" fmla="*/ 1042987 h 3940175"/>
                <a:gd name="connsiteX17" fmla="*/ 7870825 w 8302625"/>
                <a:gd name="connsiteY17" fmla="*/ 1023937 h 3940175"/>
                <a:gd name="connsiteX18" fmla="*/ 7918450 w 8302625"/>
                <a:gd name="connsiteY18" fmla="*/ 966787 h 3940175"/>
                <a:gd name="connsiteX19" fmla="*/ 8289925 w 8302625"/>
                <a:gd name="connsiteY19" fmla="*/ 976312 h 3940175"/>
                <a:gd name="connsiteX20" fmla="*/ 8280400 w 8302625"/>
                <a:gd name="connsiteY20" fmla="*/ 3462337 h 3940175"/>
                <a:gd name="connsiteX21" fmla="*/ 1184275 w 8302625"/>
                <a:gd name="connsiteY21" fmla="*/ 3471862 h 3940175"/>
                <a:gd name="connsiteX22" fmla="*/ 1174750 w 8302625"/>
                <a:gd name="connsiteY22" fmla="*/ 652462 h 3940175"/>
                <a:gd name="connsiteX0" fmla="*/ 1174750 w 8293100"/>
                <a:gd name="connsiteY0" fmla="*/ 652462 h 3940175"/>
                <a:gd name="connsiteX1" fmla="*/ 1460500 w 8293100"/>
                <a:gd name="connsiteY1" fmla="*/ 642937 h 3940175"/>
                <a:gd name="connsiteX2" fmla="*/ 1860550 w 8293100"/>
                <a:gd name="connsiteY2" fmla="*/ 547687 h 3940175"/>
                <a:gd name="connsiteX3" fmla="*/ 2327275 w 8293100"/>
                <a:gd name="connsiteY3" fmla="*/ 404812 h 3940175"/>
                <a:gd name="connsiteX4" fmla="*/ 2736850 w 8293100"/>
                <a:gd name="connsiteY4" fmla="*/ 185737 h 3940175"/>
                <a:gd name="connsiteX5" fmla="*/ 2965450 w 8293100"/>
                <a:gd name="connsiteY5" fmla="*/ 71437 h 3940175"/>
                <a:gd name="connsiteX6" fmla="*/ 3136900 w 8293100"/>
                <a:gd name="connsiteY6" fmla="*/ 23812 h 3940175"/>
                <a:gd name="connsiteX7" fmla="*/ 3308350 w 8293100"/>
                <a:gd name="connsiteY7" fmla="*/ 42862 h 3940175"/>
                <a:gd name="connsiteX8" fmla="*/ 3527425 w 8293100"/>
                <a:gd name="connsiteY8" fmla="*/ 14287 h 3940175"/>
                <a:gd name="connsiteX9" fmla="*/ 3613150 w 8293100"/>
                <a:gd name="connsiteY9" fmla="*/ 33337 h 3940175"/>
                <a:gd name="connsiteX10" fmla="*/ 4003675 w 8293100"/>
                <a:gd name="connsiteY10" fmla="*/ 214312 h 3940175"/>
                <a:gd name="connsiteX11" fmla="*/ 4860925 w 8293100"/>
                <a:gd name="connsiteY11" fmla="*/ 547687 h 3940175"/>
                <a:gd name="connsiteX12" fmla="*/ 5842000 w 8293100"/>
                <a:gd name="connsiteY12" fmla="*/ 747712 h 3940175"/>
                <a:gd name="connsiteX13" fmla="*/ 7232650 w 8293100"/>
                <a:gd name="connsiteY13" fmla="*/ 909637 h 3940175"/>
                <a:gd name="connsiteX14" fmla="*/ 7556500 w 8293100"/>
                <a:gd name="connsiteY14" fmla="*/ 919162 h 3940175"/>
                <a:gd name="connsiteX15" fmla="*/ 7689850 w 8293100"/>
                <a:gd name="connsiteY15" fmla="*/ 976312 h 3940175"/>
                <a:gd name="connsiteX16" fmla="*/ 7766050 w 8293100"/>
                <a:gd name="connsiteY16" fmla="*/ 1042987 h 3940175"/>
                <a:gd name="connsiteX17" fmla="*/ 7870825 w 8293100"/>
                <a:gd name="connsiteY17" fmla="*/ 1023937 h 3940175"/>
                <a:gd name="connsiteX18" fmla="*/ 7918450 w 8293100"/>
                <a:gd name="connsiteY18" fmla="*/ 966787 h 3940175"/>
                <a:gd name="connsiteX19" fmla="*/ 8289925 w 8293100"/>
                <a:gd name="connsiteY19" fmla="*/ 976312 h 3940175"/>
                <a:gd name="connsiteX20" fmla="*/ 8280400 w 8293100"/>
                <a:gd name="connsiteY20" fmla="*/ 3462337 h 3940175"/>
                <a:gd name="connsiteX21" fmla="*/ 1184275 w 8293100"/>
                <a:gd name="connsiteY21" fmla="*/ 3471862 h 3940175"/>
                <a:gd name="connsiteX22" fmla="*/ 1174750 w 8293100"/>
                <a:gd name="connsiteY22" fmla="*/ 652462 h 3940175"/>
                <a:gd name="connsiteX0" fmla="*/ 1174750 w 8293100"/>
                <a:gd name="connsiteY0" fmla="*/ 652462 h 3940175"/>
                <a:gd name="connsiteX1" fmla="*/ 1460500 w 8293100"/>
                <a:gd name="connsiteY1" fmla="*/ 642937 h 3940175"/>
                <a:gd name="connsiteX2" fmla="*/ 1860550 w 8293100"/>
                <a:gd name="connsiteY2" fmla="*/ 547687 h 3940175"/>
                <a:gd name="connsiteX3" fmla="*/ 2327275 w 8293100"/>
                <a:gd name="connsiteY3" fmla="*/ 404812 h 3940175"/>
                <a:gd name="connsiteX4" fmla="*/ 2736850 w 8293100"/>
                <a:gd name="connsiteY4" fmla="*/ 185737 h 3940175"/>
                <a:gd name="connsiteX5" fmla="*/ 2965450 w 8293100"/>
                <a:gd name="connsiteY5" fmla="*/ 71437 h 3940175"/>
                <a:gd name="connsiteX6" fmla="*/ 3136900 w 8293100"/>
                <a:gd name="connsiteY6" fmla="*/ 23812 h 3940175"/>
                <a:gd name="connsiteX7" fmla="*/ 3308350 w 8293100"/>
                <a:gd name="connsiteY7" fmla="*/ 42862 h 3940175"/>
                <a:gd name="connsiteX8" fmla="*/ 3527425 w 8293100"/>
                <a:gd name="connsiteY8" fmla="*/ 14287 h 3940175"/>
                <a:gd name="connsiteX9" fmla="*/ 3613150 w 8293100"/>
                <a:gd name="connsiteY9" fmla="*/ 33337 h 3940175"/>
                <a:gd name="connsiteX10" fmla="*/ 4003675 w 8293100"/>
                <a:gd name="connsiteY10" fmla="*/ 214312 h 3940175"/>
                <a:gd name="connsiteX11" fmla="*/ 4860925 w 8293100"/>
                <a:gd name="connsiteY11" fmla="*/ 547687 h 3940175"/>
                <a:gd name="connsiteX12" fmla="*/ 5842000 w 8293100"/>
                <a:gd name="connsiteY12" fmla="*/ 747712 h 3940175"/>
                <a:gd name="connsiteX13" fmla="*/ 7232650 w 8293100"/>
                <a:gd name="connsiteY13" fmla="*/ 909637 h 3940175"/>
                <a:gd name="connsiteX14" fmla="*/ 7556500 w 8293100"/>
                <a:gd name="connsiteY14" fmla="*/ 919162 h 3940175"/>
                <a:gd name="connsiteX15" fmla="*/ 7689850 w 8293100"/>
                <a:gd name="connsiteY15" fmla="*/ 976312 h 3940175"/>
                <a:gd name="connsiteX16" fmla="*/ 7766050 w 8293100"/>
                <a:gd name="connsiteY16" fmla="*/ 1042987 h 3940175"/>
                <a:gd name="connsiteX17" fmla="*/ 7870825 w 8293100"/>
                <a:gd name="connsiteY17" fmla="*/ 1023937 h 3940175"/>
                <a:gd name="connsiteX18" fmla="*/ 7918450 w 8293100"/>
                <a:gd name="connsiteY18" fmla="*/ 966787 h 3940175"/>
                <a:gd name="connsiteX19" fmla="*/ 8289925 w 8293100"/>
                <a:gd name="connsiteY19" fmla="*/ 976312 h 3940175"/>
                <a:gd name="connsiteX20" fmla="*/ 8280400 w 8293100"/>
                <a:gd name="connsiteY20" fmla="*/ 3462337 h 3940175"/>
                <a:gd name="connsiteX21" fmla="*/ 1184275 w 8293100"/>
                <a:gd name="connsiteY21" fmla="*/ 3471862 h 3940175"/>
                <a:gd name="connsiteX22" fmla="*/ 1174750 w 8293100"/>
                <a:gd name="connsiteY22" fmla="*/ 652462 h 3940175"/>
                <a:gd name="connsiteX0" fmla="*/ 1174750 w 8293100"/>
                <a:gd name="connsiteY0" fmla="*/ 652462 h 3482975"/>
                <a:gd name="connsiteX1" fmla="*/ 1460500 w 8293100"/>
                <a:gd name="connsiteY1" fmla="*/ 642937 h 3482975"/>
                <a:gd name="connsiteX2" fmla="*/ 1860550 w 8293100"/>
                <a:gd name="connsiteY2" fmla="*/ 547687 h 3482975"/>
                <a:gd name="connsiteX3" fmla="*/ 2327275 w 8293100"/>
                <a:gd name="connsiteY3" fmla="*/ 404812 h 3482975"/>
                <a:gd name="connsiteX4" fmla="*/ 2736850 w 8293100"/>
                <a:gd name="connsiteY4" fmla="*/ 185737 h 3482975"/>
                <a:gd name="connsiteX5" fmla="*/ 2965450 w 8293100"/>
                <a:gd name="connsiteY5" fmla="*/ 71437 h 3482975"/>
                <a:gd name="connsiteX6" fmla="*/ 3136900 w 8293100"/>
                <a:gd name="connsiteY6" fmla="*/ 23812 h 3482975"/>
                <a:gd name="connsiteX7" fmla="*/ 3308350 w 8293100"/>
                <a:gd name="connsiteY7" fmla="*/ 42862 h 3482975"/>
                <a:gd name="connsiteX8" fmla="*/ 3527425 w 8293100"/>
                <a:gd name="connsiteY8" fmla="*/ 14287 h 3482975"/>
                <a:gd name="connsiteX9" fmla="*/ 3613150 w 8293100"/>
                <a:gd name="connsiteY9" fmla="*/ 33337 h 3482975"/>
                <a:gd name="connsiteX10" fmla="*/ 4003675 w 8293100"/>
                <a:gd name="connsiteY10" fmla="*/ 214312 h 3482975"/>
                <a:gd name="connsiteX11" fmla="*/ 4860925 w 8293100"/>
                <a:gd name="connsiteY11" fmla="*/ 547687 h 3482975"/>
                <a:gd name="connsiteX12" fmla="*/ 5842000 w 8293100"/>
                <a:gd name="connsiteY12" fmla="*/ 747712 h 3482975"/>
                <a:gd name="connsiteX13" fmla="*/ 7232650 w 8293100"/>
                <a:gd name="connsiteY13" fmla="*/ 909637 h 3482975"/>
                <a:gd name="connsiteX14" fmla="*/ 7556500 w 8293100"/>
                <a:gd name="connsiteY14" fmla="*/ 919162 h 3482975"/>
                <a:gd name="connsiteX15" fmla="*/ 7689850 w 8293100"/>
                <a:gd name="connsiteY15" fmla="*/ 976312 h 3482975"/>
                <a:gd name="connsiteX16" fmla="*/ 7766050 w 8293100"/>
                <a:gd name="connsiteY16" fmla="*/ 1042987 h 3482975"/>
                <a:gd name="connsiteX17" fmla="*/ 7870825 w 8293100"/>
                <a:gd name="connsiteY17" fmla="*/ 1023937 h 3482975"/>
                <a:gd name="connsiteX18" fmla="*/ 7918450 w 8293100"/>
                <a:gd name="connsiteY18" fmla="*/ 966787 h 3482975"/>
                <a:gd name="connsiteX19" fmla="*/ 8289925 w 8293100"/>
                <a:gd name="connsiteY19" fmla="*/ 976312 h 3482975"/>
                <a:gd name="connsiteX20" fmla="*/ 8280400 w 8293100"/>
                <a:gd name="connsiteY20" fmla="*/ 3462337 h 3482975"/>
                <a:gd name="connsiteX21" fmla="*/ 1184275 w 8293100"/>
                <a:gd name="connsiteY21" fmla="*/ 3471862 h 3482975"/>
                <a:gd name="connsiteX22" fmla="*/ 1174750 w 8293100"/>
                <a:gd name="connsiteY22" fmla="*/ 652462 h 3482975"/>
                <a:gd name="connsiteX0" fmla="*/ 1174750 w 8293100"/>
                <a:gd name="connsiteY0" fmla="*/ 652462 h 3487737"/>
                <a:gd name="connsiteX1" fmla="*/ 1460500 w 8293100"/>
                <a:gd name="connsiteY1" fmla="*/ 642937 h 3487737"/>
                <a:gd name="connsiteX2" fmla="*/ 1860550 w 8293100"/>
                <a:gd name="connsiteY2" fmla="*/ 547687 h 3487737"/>
                <a:gd name="connsiteX3" fmla="*/ 2327275 w 8293100"/>
                <a:gd name="connsiteY3" fmla="*/ 404812 h 3487737"/>
                <a:gd name="connsiteX4" fmla="*/ 2736850 w 8293100"/>
                <a:gd name="connsiteY4" fmla="*/ 185737 h 3487737"/>
                <a:gd name="connsiteX5" fmla="*/ 2965450 w 8293100"/>
                <a:gd name="connsiteY5" fmla="*/ 71437 h 3487737"/>
                <a:gd name="connsiteX6" fmla="*/ 3136900 w 8293100"/>
                <a:gd name="connsiteY6" fmla="*/ 23812 h 3487737"/>
                <a:gd name="connsiteX7" fmla="*/ 3308350 w 8293100"/>
                <a:gd name="connsiteY7" fmla="*/ 42862 h 3487737"/>
                <a:gd name="connsiteX8" fmla="*/ 3527425 w 8293100"/>
                <a:gd name="connsiteY8" fmla="*/ 14287 h 3487737"/>
                <a:gd name="connsiteX9" fmla="*/ 3613150 w 8293100"/>
                <a:gd name="connsiteY9" fmla="*/ 33337 h 3487737"/>
                <a:gd name="connsiteX10" fmla="*/ 4003675 w 8293100"/>
                <a:gd name="connsiteY10" fmla="*/ 214312 h 3487737"/>
                <a:gd name="connsiteX11" fmla="*/ 4860925 w 8293100"/>
                <a:gd name="connsiteY11" fmla="*/ 547687 h 3487737"/>
                <a:gd name="connsiteX12" fmla="*/ 5842000 w 8293100"/>
                <a:gd name="connsiteY12" fmla="*/ 747712 h 3487737"/>
                <a:gd name="connsiteX13" fmla="*/ 7232650 w 8293100"/>
                <a:gd name="connsiteY13" fmla="*/ 909637 h 3487737"/>
                <a:gd name="connsiteX14" fmla="*/ 7556500 w 8293100"/>
                <a:gd name="connsiteY14" fmla="*/ 919162 h 3487737"/>
                <a:gd name="connsiteX15" fmla="*/ 7689850 w 8293100"/>
                <a:gd name="connsiteY15" fmla="*/ 976312 h 3487737"/>
                <a:gd name="connsiteX16" fmla="*/ 7766050 w 8293100"/>
                <a:gd name="connsiteY16" fmla="*/ 1042987 h 3487737"/>
                <a:gd name="connsiteX17" fmla="*/ 7870825 w 8293100"/>
                <a:gd name="connsiteY17" fmla="*/ 1023937 h 3487737"/>
                <a:gd name="connsiteX18" fmla="*/ 7918450 w 8293100"/>
                <a:gd name="connsiteY18" fmla="*/ 966787 h 3487737"/>
                <a:gd name="connsiteX19" fmla="*/ 8289925 w 8293100"/>
                <a:gd name="connsiteY19" fmla="*/ 976312 h 3487737"/>
                <a:gd name="connsiteX20" fmla="*/ 8280400 w 8293100"/>
                <a:gd name="connsiteY20" fmla="*/ 3462337 h 3487737"/>
                <a:gd name="connsiteX21" fmla="*/ 1184275 w 8293100"/>
                <a:gd name="connsiteY21" fmla="*/ 3471862 h 3487737"/>
                <a:gd name="connsiteX22" fmla="*/ 1174750 w 8293100"/>
                <a:gd name="connsiteY22" fmla="*/ 652462 h 3487737"/>
                <a:gd name="connsiteX0" fmla="*/ 46037 w 7164387"/>
                <a:gd name="connsiteY0" fmla="*/ 652462 h 3487737"/>
                <a:gd name="connsiteX1" fmla="*/ 331787 w 7164387"/>
                <a:gd name="connsiteY1" fmla="*/ 642937 h 3487737"/>
                <a:gd name="connsiteX2" fmla="*/ 731837 w 7164387"/>
                <a:gd name="connsiteY2" fmla="*/ 547687 h 3487737"/>
                <a:gd name="connsiteX3" fmla="*/ 1198562 w 7164387"/>
                <a:gd name="connsiteY3" fmla="*/ 404812 h 3487737"/>
                <a:gd name="connsiteX4" fmla="*/ 1608137 w 7164387"/>
                <a:gd name="connsiteY4" fmla="*/ 185737 h 3487737"/>
                <a:gd name="connsiteX5" fmla="*/ 1836737 w 7164387"/>
                <a:gd name="connsiteY5" fmla="*/ 71437 h 3487737"/>
                <a:gd name="connsiteX6" fmla="*/ 2008187 w 7164387"/>
                <a:gd name="connsiteY6" fmla="*/ 23812 h 3487737"/>
                <a:gd name="connsiteX7" fmla="*/ 2179637 w 7164387"/>
                <a:gd name="connsiteY7" fmla="*/ 42862 h 3487737"/>
                <a:gd name="connsiteX8" fmla="*/ 2398712 w 7164387"/>
                <a:gd name="connsiteY8" fmla="*/ 14287 h 3487737"/>
                <a:gd name="connsiteX9" fmla="*/ 2484437 w 7164387"/>
                <a:gd name="connsiteY9" fmla="*/ 33337 h 3487737"/>
                <a:gd name="connsiteX10" fmla="*/ 2874962 w 7164387"/>
                <a:gd name="connsiteY10" fmla="*/ 214312 h 3487737"/>
                <a:gd name="connsiteX11" fmla="*/ 3732212 w 7164387"/>
                <a:gd name="connsiteY11" fmla="*/ 547687 h 3487737"/>
                <a:gd name="connsiteX12" fmla="*/ 4713287 w 7164387"/>
                <a:gd name="connsiteY12" fmla="*/ 747712 h 3487737"/>
                <a:gd name="connsiteX13" fmla="*/ 6103937 w 7164387"/>
                <a:gd name="connsiteY13" fmla="*/ 909637 h 3487737"/>
                <a:gd name="connsiteX14" fmla="*/ 6427787 w 7164387"/>
                <a:gd name="connsiteY14" fmla="*/ 919162 h 3487737"/>
                <a:gd name="connsiteX15" fmla="*/ 6561137 w 7164387"/>
                <a:gd name="connsiteY15" fmla="*/ 976312 h 3487737"/>
                <a:gd name="connsiteX16" fmla="*/ 6637337 w 7164387"/>
                <a:gd name="connsiteY16" fmla="*/ 1042987 h 3487737"/>
                <a:gd name="connsiteX17" fmla="*/ 6742112 w 7164387"/>
                <a:gd name="connsiteY17" fmla="*/ 1023937 h 3487737"/>
                <a:gd name="connsiteX18" fmla="*/ 6789737 w 7164387"/>
                <a:gd name="connsiteY18" fmla="*/ 966787 h 3487737"/>
                <a:gd name="connsiteX19" fmla="*/ 7161212 w 7164387"/>
                <a:gd name="connsiteY19" fmla="*/ 976312 h 3487737"/>
                <a:gd name="connsiteX20" fmla="*/ 7151687 w 7164387"/>
                <a:gd name="connsiteY20" fmla="*/ 3462337 h 3487737"/>
                <a:gd name="connsiteX21" fmla="*/ 55562 w 7164387"/>
                <a:gd name="connsiteY21" fmla="*/ 3471862 h 3487737"/>
                <a:gd name="connsiteX22" fmla="*/ 46037 w 7164387"/>
                <a:gd name="connsiteY22" fmla="*/ 652462 h 3487737"/>
                <a:gd name="connsiteX0" fmla="*/ 0 w 7118350"/>
                <a:gd name="connsiteY0" fmla="*/ 652462 h 3487737"/>
                <a:gd name="connsiteX1" fmla="*/ 285750 w 7118350"/>
                <a:gd name="connsiteY1" fmla="*/ 642937 h 3487737"/>
                <a:gd name="connsiteX2" fmla="*/ 685800 w 7118350"/>
                <a:gd name="connsiteY2" fmla="*/ 547687 h 3487737"/>
                <a:gd name="connsiteX3" fmla="*/ 1152525 w 7118350"/>
                <a:gd name="connsiteY3" fmla="*/ 404812 h 3487737"/>
                <a:gd name="connsiteX4" fmla="*/ 1562100 w 7118350"/>
                <a:gd name="connsiteY4" fmla="*/ 185737 h 3487737"/>
                <a:gd name="connsiteX5" fmla="*/ 1790700 w 7118350"/>
                <a:gd name="connsiteY5" fmla="*/ 71437 h 3487737"/>
                <a:gd name="connsiteX6" fmla="*/ 1962150 w 7118350"/>
                <a:gd name="connsiteY6" fmla="*/ 23812 h 3487737"/>
                <a:gd name="connsiteX7" fmla="*/ 2133600 w 7118350"/>
                <a:gd name="connsiteY7" fmla="*/ 42862 h 3487737"/>
                <a:gd name="connsiteX8" fmla="*/ 2352675 w 7118350"/>
                <a:gd name="connsiteY8" fmla="*/ 14287 h 3487737"/>
                <a:gd name="connsiteX9" fmla="*/ 2438400 w 7118350"/>
                <a:gd name="connsiteY9" fmla="*/ 33337 h 3487737"/>
                <a:gd name="connsiteX10" fmla="*/ 2828925 w 7118350"/>
                <a:gd name="connsiteY10" fmla="*/ 214312 h 3487737"/>
                <a:gd name="connsiteX11" fmla="*/ 3686175 w 7118350"/>
                <a:gd name="connsiteY11" fmla="*/ 547687 h 3487737"/>
                <a:gd name="connsiteX12" fmla="*/ 4667250 w 7118350"/>
                <a:gd name="connsiteY12" fmla="*/ 747712 h 3487737"/>
                <a:gd name="connsiteX13" fmla="*/ 6057900 w 7118350"/>
                <a:gd name="connsiteY13" fmla="*/ 909637 h 3487737"/>
                <a:gd name="connsiteX14" fmla="*/ 6381750 w 7118350"/>
                <a:gd name="connsiteY14" fmla="*/ 919162 h 3487737"/>
                <a:gd name="connsiteX15" fmla="*/ 6515100 w 7118350"/>
                <a:gd name="connsiteY15" fmla="*/ 976312 h 3487737"/>
                <a:gd name="connsiteX16" fmla="*/ 6591300 w 7118350"/>
                <a:gd name="connsiteY16" fmla="*/ 1042987 h 3487737"/>
                <a:gd name="connsiteX17" fmla="*/ 6696075 w 7118350"/>
                <a:gd name="connsiteY17" fmla="*/ 1023937 h 3487737"/>
                <a:gd name="connsiteX18" fmla="*/ 6743700 w 7118350"/>
                <a:gd name="connsiteY18" fmla="*/ 966787 h 3487737"/>
                <a:gd name="connsiteX19" fmla="*/ 7115175 w 7118350"/>
                <a:gd name="connsiteY19" fmla="*/ 976312 h 3487737"/>
                <a:gd name="connsiteX20" fmla="*/ 7105650 w 7118350"/>
                <a:gd name="connsiteY20" fmla="*/ 3462337 h 3487737"/>
                <a:gd name="connsiteX21" fmla="*/ 9525 w 7118350"/>
                <a:gd name="connsiteY21" fmla="*/ 3471862 h 3487737"/>
                <a:gd name="connsiteX22" fmla="*/ 0 w 7118350"/>
                <a:gd name="connsiteY22" fmla="*/ 652462 h 3487737"/>
                <a:gd name="connsiteX0" fmla="*/ 0 w 7118350"/>
                <a:gd name="connsiteY0" fmla="*/ 652462 h 3487737"/>
                <a:gd name="connsiteX1" fmla="*/ 285750 w 7118350"/>
                <a:gd name="connsiteY1" fmla="*/ 642937 h 3487737"/>
                <a:gd name="connsiteX2" fmla="*/ 685800 w 7118350"/>
                <a:gd name="connsiteY2" fmla="*/ 547687 h 3487737"/>
                <a:gd name="connsiteX3" fmla="*/ 1152525 w 7118350"/>
                <a:gd name="connsiteY3" fmla="*/ 404812 h 3487737"/>
                <a:gd name="connsiteX4" fmla="*/ 1562100 w 7118350"/>
                <a:gd name="connsiteY4" fmla="*/ 185737 h 3487737"/>
                <a:gd name="connsiteX5" fmla="*/ 1790700 w 7118350"/>
                <a:gd name="connsiteY5" fmla="*/ 71437 h 3487737"/>
                <a:gd name="connsiteX6" fmla="*/ 1962150 w 7118350"/>
                <a:gd name="connsiteY6" fmla="*/ 23812 h 3487737"/>
                <a:gd name="connsiteX7" fmla="*/ 2133600 w 7118350"/>
                <a:gd name="connsiteY7" fmla="*/ 42862 h 3487737"/>
                <a:gd name="connsiteX8" fmla="*/ 2352675 w 7118350"/>
                <a:gd name="connsiteY8" fmla="*/ 14287 h 3487737"/>
                <a:gd name="connsiteX9" fmla="*/ 2438400 w 7118350"/>
                <a:gd name="connsiteY9" fmla="*/ 33337 h 3487737"/>
                <a:gd name="connsiteX10" fmla="*/ 2828925 w 7118350"/>
                <a:gd name="connsiteY10" fmla="*/ 214312 h 3487737"/>
                <a:gd name="connsiteX11" fmla="*/ 3686175 w 7118350"/>
                <a:gd name="connsiteY11" fmla="*/ 547687 h 3487737"/>
                <a:gd name="connsiteX12" fmla="*/ 4667250 w 7118350"/>
                <a:gd name="connsiteY12" fmla="*/ 747712 h 3487737"/>
                <a:gd name="connsiteX13" fmla="*/ 6057900 w 7118350"/>
                <a:gd name="connsiteY13" fmla="*/ 909637 h 3487737"/>
                <a:gd name="connsiteX14" fmla="*/ 6381750 w 7118350"/>
                <a:gd name="connsiteY14" fmla="*/ 919162 h 3487737"/>
                <a:gd name="connsiteX15" fmla="*/ 6515100 w 7118350"/>
                <a:gd name="connsiteY15" fmla="*/ 976312 h 3487737"/>
                <a:gd name="connsiteX16" fmla="*/ 6591300 w 7118350"/>
                <a:gd name="connsiteY16" fmla="*/ 1042987 h 3487737"/>
                <a:gd name="connsiteX17" fmla="*/ 6696075 w 7118350"/>
                <a:gd name="connsiteY17" fmla="*/ 1023937 h 3487737"/>
                <a:gd name="connsiteX18" fmla="*/ 6743700 w 7118350"/>
                <a:gd name="connsiteY18" fmla="*/ 966787 h 3487737"/>
                <a:gd name="connsiteX19" fmla="*/ 7115175 w 7118350"/>
                <a:gd name="connsiteY19" fmla="*/ 976312 h 3487737"/>
                <a:gd name="connsiteX20" fmla="*/ 7105650 w 7118350"/>
                <a:gd name="connsiteY20" fmla="*/ 3462337 h 3487737"/>
                <a:gd name="connsiteX21" fmla="*/ 9525 w 7118350"/>
                <a:gd name="connsiteY21" fmla="*/ 3471862 h 3487737"/>
                <a:gd name="connsiteX22" fmla="*/ 0 w 7118350"/>
                <a:gd name="connsiteY22" fmla="*/ 652462 h 3487737"/>
                <a:gd name="connsiteX0" fmla="*/ 0 w 7118350"/>
                <a:gd name="connsiteY0" fmla="*/ 652462 h 3487737"/>
                <a:gd name="connsiteX1" fmla="*/ 685800 w 7118350"/>
                <a:gd name="connsiteY1" fmla="*/ 547687 h 3487737"/>
                <a:gd name="connsiteX2" fmla="*/ 1152525 w 7118350"/>
                <a:gd name="connsiteY2" fmla="*/ 404812 h 3487737"/>
                <a:gd name="connsiteX3" fmla="*/ 1562100 w 7118350"/>
                <a:gd name="connsiteY3" fmla="*/ 185737 h 3487737"/>
                <a:gd name="connsiteX4" fmla="*/ 1790700 w 7118350"/>
                <a:gd name="connsiteY4" fmla="*/ 71437 h 3487737"/>
                <a:gd name="connsiteX5" fmla="*/ 1962150 w 7118350"/>
                <a:gd name="connsiteY5" fmla="*/ 23812 h 3487737"/>
                <a:gd name="connsiteX6" fmla="*/ 2133600 w 7118350"/>
                <a:gd name="connsiteY6" fmla="*/ 42862 h 3487737"/>
                <a:gd name="connsiteX7" fmla="*/ 2352675 w 7118350"/>
                <a:gd name="connsiteY7" fmla="*/ 14287 h 3487737"/>
                <a:gd name="connsiteX8" fmla="*/ 2438400 w 7118350"/>
                <a:gd name="connsiteY8" fmla="*/ 33337 h 3487737"/>
                <a:gd name="connsiteX9" fmla="*/ 2828925 w 7118350"/>
                <a:gd name="connsiteY9" fmla="*/ 214312 h 3487737"/>
                <a:gd name="connsiteX10" fmla="*/ 3686175 w 7118350"/>
                <a:gd name="connsiteY10" fmla="*/ 547687 h 3487737"/>
                <a:gd name="connsiteX11" fmla="*/ 4667250 w 7118350"/>
                <a:gd name="connsiteY11" fmla="*/ 747712 h 3487737"/>
                <a:gd name="connsiteX12" fmla="*/ 6057900 w 7118350"/>
                <a:gd name="connsiteY12" fmla="*/ 909637 h 3487737"/>
                <a:gd name="connsiteX13" fmla="*/ 6381750 w 7118350"/>
                <a:gd name="connsiteY13" fmla="*/ 919162 h 3487737"/>
                <a:gd name="connsiteX14" fmla="*/ 6515100 w 7118350"/>
                <a:gd name="connsiteY14" fmla="*/ 976312 h 3487737"/>
                <a:gd name="connsiteX15" fmla="*/ 6591300 w 7118350"/>
                <a:gd name="connsiteY15" fmla="*/ 1042987 h 3487737"/>
                <a:gd name="connsiteX16" fmla="*/ 6696075 w 7118350"/>
                <a:gd name="connsiteY16" fmla="*/ 1023937 h 3487737"/>
                <a:gd name="connsiteX17" fmla="*/ 6743700 w 7118350"/>
                <a:gd name="connsiteY17" fmla="*/ 966787 h 3487737"/>
                <a:gd name="connsiteX18" fmla="*/ 7115175 w 7118350"/>
                <a:gd name="connsiteY18" fmla="*/ 976312 h 3487737"/>
                <a:gd name="connsiteX19" fmla="*/ 7105650 w 7118350"/>
                <a:gd name="connsiteY19" fmla="*/ 3462337 h 3487737"/>
                <a:gd name="connsiteX20" fmla="*/ 9525 w 7118350"/>
                <a:gd name="connsiteY20" fmla="*/ 3471862 h 3487737"/>
                <a:gd name="connsiteX21" fmla="*/ 0 w 7118350"/>
                <a:gd name="connsiteY21" fmla="*/ 652462 h 3487737"/>
                <a:gd name="connsiteX0" fmla="*/ 0 w 7118350"/>
                <a:gd name="connsiteY0" fmla="*/ 652462 h 3487737"/>
                <a:gd name="connsiteX1" fmla="*/ 685800 w 7118350"/>
                <a:gd name="connsiteY1" fmla="*/ 547687 h 3487737"/>
                <a:gd name="connsiteX2" fmla="*/ 1152525 w 7118350"/>
                <a:gd name="connsiteY2" fmla="*/ 404812 h 3487737"/>
                <a:gd name="connsiteX3" fmla="*/ 1562100 w 7118350"/>
                <a:gd name="connsiteY3" fmla="*/ 185737 h 3487737"/>
                <a:gd name="connsiteX4" fmla="*/ 1790700 w 7118350"/>
                <a:gd name="connsiteY4" fmla="*/ 71437 h 3487737"/>
                <a:gd name="connsiteX5" fmla="*/ 1962150 w 7118350"/>
                <a:gd name="connsiteY5" fmla="*/ 23812 h 3487737"/>
                <a:gd name="connsiteX6" fmla="*/ 2133600 w 7118350"/>
                <a:gd name="connsiteY6" fmla="*/ 42862 h 3487737"/>
                <a:gd name="connsiteX7" fmla="*/ 2352675 w 7118350"/>
                <a:gd name="connsiteY7" fmla="*/ 14287 h 3487737"/>
                <a:gd name="connsiteX8" fmla="*/ 2438400 w 7118350"/>
                <a:gd name="connsiteY8" fmla="*/ 33337 h 3487737"/>
                <a:gd name="connsiteX9" fmla="*/ 2828925 w 7118350"/>
                <a:gd name="connsiteY9" fmla="*/ 214312 h 3487737"/>
                <a:gd name="connsiteX10" fmla="*/ 3686175 w 7118350"/>
                <a:gd name="connsiteY10" fmla="*/ 547687 h 3487737"/>
                <a:gd name="connsiteX11" fmla="*/ 4667250 w 7118350"/>
                <a:gd name="connsiteY11" fmla="*/ 747712 h 3487737"/>
                <a:gd name="connsiteX12" fmla="*/ 6057900 w 7118350"/>
                <a:gd name="connsiteY12" fmla="*/ 909637 h 3487737"/>
                <a:gd name="connsiteX13" fmla="*/ 6381750 w 7118350"/>
                <a:gd name="connsiteY13" fmla="*/ 919162 h 3487737"/>
                <a:gd name="connsiteX14" fmla="*/ 6515100 w 7118350"/>
                <a:gd name="connsiteY14" fmla="*/ 976312 h 3487737"/>
                <a:gd name="connsiteX15" fmla="*/ 6591300 w 7118350"/>
                <a:gd name="connsiteY15" fmla="*/ 1042987 h 3487737"/>
                <a:gd name="connsiteX16" fmla="*/ 6696075 w 7118350"/>
                <a:gd name="connsiteY16" fmla="*/ 1023937 h 3487737"/>
                <a:gd name="connsiteX17" fmla="*/ 6743700 w 7118350"/>
                <a:gd name="connsiteY17" fmla="*/ 966787 h 3487737"/>
                <a:gd name="connsiteX18" fmla="*/ 7115175 w 7118350"/>
                <a:gd name="connsiteY18" fmla="*/ 976312 h 3487737"/>
                <a:gd name="connsiteX19" fmla="*/ 7105650 w 7118350"/>
                <a:gd name="connsiteY19" fmla="*/ 3462337 h 3487737"/>
                <a:gd name="connsiteX20" fmla="*/ 9525 w 7118350"/>
                <a:gd name="connsiteY20" fmla="*/ 3471862 h 3487737"/>
                <a:gd name="connsiteX21" fmla="*/ 0 w 7118350"/>
                <a:gd name="connsiteY21" fmla="*/ 652462 h 3487737"/>
                <a:gd name="connsiteX0" fmla="*/ 0 w 7118350"/>
                <a:gd name="connsiteY0" fmla="*/ 652462 h 3487737"/>
                <a:gd name="connsiteX1" fmla="*/ 685800 w 7118350"/>
                <a:gd name="connsiteY1" fmla="*/ 547687 h 3487737"/>
                <a:gd name="connsiteX2" fmla="*/ 1152525 w 7118350"/>
                <a:gd name="connsiteY2" fmla="*/ 404812 h 3487737"/>
                <a:gd name="connsiteX3" fmla="*/ 1562100 w 7118350"/>
                <a:gd name="connsiteY3" fmla="*/ 185737 h 3487737"/>
                <a:gd name="connsiteX4" fmla="*/ 1790700 w 7118350"/>
                <a:gd name="connsiteY4" fmla="*/ 71437 h 3487737"/>
                <a:gd name="connsiteX5" fmla="*/ 1962150 w 7118350"/>
                <a:gd name="connsiteY5" fmla="*/ 23812 h 3487737"/>
                <a:gd name="connsiteX6" fmla="*/ 2133600 w 7118350"/>
                <a:gd name="connsiteY6" fmla="*/ 42862 h 3487737"/>
                <a:gd name="connsiteX7" fmla="*/ 2352675 w 7118350"/>
                <a:gd name="connsiteY7" fmla="*/ 14287 h 3487737"/>
                <a:gd name="connsiteX8" fmla="*/ 2438400 w 7118350"/>
                <a:gd name="connsiteY8" fmla="*/ 33337 h 3487737"/>
                <a:gd name="connsiteX9" fmla="*/ 2828925 w 7118350"/>
                <a:gd name="connsiteY9" fmla="*/ 214312 h 3487737"/>
                <a:gd name="connsiteX10" fmla="*/ 3686175 w 7118350"/>
                <a:gd name="connsiteY10" fmla="*/ 547687 h 3487737"/>
                <a:gd name="connsiteX11" fmla="*/ 4667250 w 7118350"/>
                <a:gd name="connsiteY11" fmla="*/ 747712 h 3487737"/>
                <a:gd name="connsiteX12" fmla="*/ 6057900 w 7118350"/>
                <a:gd name="connsiteY12" fmla="*/ 909637 h 3487737"/>
                <a:gd name="connsiteX13" fmla="*/ 6381750 w 7118350"/>
                <a:gd name="connsiteY13" fmla="*/ 919162 h 3487737"/>
                <a:gd name="connsiteX14" fmla="*/ 6515100 w 7118350"/>
                <a:gd name="connsiteY14" fmla="*/ 976312 h 3487737"/>
                <a:gd name="connsiteX15" fmla="*/ 6591300 w 7118350"/>
                <a:gd name="connsiteY15" fmla="*/ 1042987 h 3487737"/>
                <a:gd name="connsiteX16" fmla="*/ 6743700 w 7118350"/>
                <a:gd name="connsiteY16" fmla="*/ 966787 h 3487737"/>
                <a:gd name="connsiteX17" fmla="*/ 7115175 w 7118350"/>
                <a:gd name="connsiteY17" fmla="*/ 976312 h 3487737"/>
                <a:gd name="connsiteX18" fmla="*/ 7105650 w 7118350"/>
                <a:gd name="connsiteY18" fmla="*/ 3462337 h 3487737"/>
                <a:gd name="connsiteX19" fmla="*/ 9525 w 7118350"/>
                <a:gd name="connsiteY19" fmla="*/ 3471862 h 3487737"/>
                <a:gd name="connsiteX20" fmla="*/ 0 w 7118350"/>
                <a:gd name="connsiteY20" fmla="*/ 652462 h 3487737"/>
                <a:gd name="connsiteX0" fmla="*/ 0 w 7118350"/>
                <a:gd name="connsiteY0" fmla="*/ 652462 h 3487737"/>
                <a:gd name="connsiteX1" fmla="*/ 685800 w 7118350"/>
                <a:gd name="connsiteY1" fmla="*/ 547687 h 3487737"/>
                <a:gd name="connsiteX2" fmla="*/ 1152525 w 7118350"/>
                <a:gd name="connsiteY2" fmla="*/ 404812 h 3487737"/>
                <a:gd name="connsiteX3" fmla="*/ 1562100 w 7118350"/>
                <a:gd name="connsiteY3" fmla="*/ 185737 h 3487737"/>
                <a:gd name="connsiteX4" fmla="*/ 1790700 w 7118350"/>
                <a:gd name="connsiteY4" fmla="*/ 71437 h 3487737"/>
                <a:gd name="connsiteX5" fmla="*/ 1962150 w 7118350"/>
                <a:gd name="connsiteY5" fmla="*/ 23812 h 3487737"/>
                <a:gd name="connsiteX6" fmla="*/ 2133600 w 7118350"/>
                <a:gd name="connsiteY6" fmla="*/ 42862 h 3487737"/>
                <a:gd name="connsiteX7" fmla="*/ 2352675 w 7118350"/>
                <a:gd name="connsiteY7" fmla="*/ 14287 h 3487737"/>
                <a:gd name="connsiteX8" fmla="*/ 2438400 w 7118350"/>
                <a:gd name="connsiteY8" fmla="*/ 33337 h 3487737"/>
                <a:gd name="connsiteX9" fmla="*/ 2828925 w 7118350"/>
                <a:gd name="connsiteY9" fmla="*/ 214312 h 3487737"/>
                <a:gd name="connsiteX10" fmla="*/ 3686175 w 7118350"/>
                <a:gd name="connsiteY10" fmla="*/ 547687 h 3487737"/>
                <a:gd name="connsiteX11" fmla="*/ 4667250 w 7118350"/>
                <a:gd name="connsiteY11" fmla="*/ 747712 h 3487737"/>
                <a:gd name="connsiteX12" fmla="*/ 6057900 w 7118350"/>
                <a:gd name="connsiteY12" fmla="*/ 909637 h 3487737"/>
                <a:gd name="connsiteX13" fmla="*/ 6381750 w 7118350"/>
                <a:gd name="connsiteY13" fmla="*/ 919162 h 3487737"/>
                <a:gd name="connsiteX14" fmla="*/ 6515100 w 7118350"/>
                <a:gd name="connsiteY14" fmla="*/ 976312 h 3487737"/>
                <a:gd name="connsiteX15" fmla="*/ 6743700 w 7118350"/>
                <a:gd name="connsiteY15" fmla="*/ 966787 h 3487737"/>
                <a:gd name="connsiteX16" fmla="*/ 7115175 w 7118350"/>
                <a:gd name="connsiteY16" fmla="*/ 976312 h 3487737"/>
                <a:gd name="connsiteX17" fmla="*/ 7105650 w 7118350"/>
                <a:gd name="connsiteY17" fmla="*/ 3462337 h 3487737"/>
                <a:gd name="connsiteX18" fmla="*/ 9525 w 7118350"/>
                <a:gd name="connsiteY18" fmla="*/ 3471862 h 3487737"/>
                <a:gd name="connsiteX19" fmla="*/ 0 w 7118350"/>
                <a:gd name="connsiteY19" fmla="*/ 652462 h 3487737"/>
                <a:gd name="connsiteX0" fmla="*/ 0 w 7118350"/>
                <a:gd name="connsiteY0" fmla="*/ 652462 h 3487737"/>
                <a:gd name="connsiteX1" fmla="*/ 685800 w 7118350"/>
                <a:gd name="connsiteY1" fmla="*/ 547687 h 3487737"/>
                <a:gd name="connsiteX2" fmla="*/ 1152525 w 7118350"/>
                <a:gd name="connsiteY2" fmla="*/ 404812 h 3487737"/>
                <a:gd name="connsiteX3" fmla="*/ 1562100 w 7118350"/>
                <a:gd name="connsiteY3" fmla="*/ 185737 h 3487737"/>
                <a:gd name="connsiteX4" fmla="*/ 1790700 w 7118350"/>
                <a:gd name="connsiteY4" fmla="*/ 71437 h 3487737"/>
                <a:gd name="connsiteX5" fmla="*/ 1962150 w 7118350"/>
                <a:gd name="connsiteY5" fmla="*/ 23812 h 3487737"/>
                <a:gd name="connsiteX6" fmla="*/ 2133600 w 7118350"/>
                <a:gd name="connsiteY6" fmla="*/ 42862 h 3487737"/>
                <a:gd name="connsiteX7" fmla="*/ 2352675 w 7118350"/>
                <a:gd name="connsiteY7" fmla="*/ 14287 h 3487737"/>
                <a:gd name="connsiteX8" fmla="*/ 2438400 w 7118350"/>
                <a:gd name="connsiteY8" fmla="*/ 33337 h 3487737"/>
                <a:gd name="connsiteX9" fmla="*/ 2828925 w 7118350"/>
                <a:gd name="connsiteY9" fmla="*/ 214312 h 3487737"/>
                <a:gd name="connsiteX10" fmla="*/ 3686175 w 7118350"/>
                <a:gd name="connsiteY10" fmla="*/ 547687 h 3487737"/>
                <a:gd name="connsiteX11" fmla="*/ 4667250 w 7118350"/>
                <a:gd name="connsiteY11" fmla="*/ 747712 h 3487737"/>
                <a:gd name="connsiteX12" fmla="*/ 6057900 w 7118350"/>
                <a:gd name="connsiteY12" fmla="*/ 909637 h 3487737"/>
                <a:gd name="connsiteX13" fmla="*/ 6381750 w 7118350"/>
                <a:gd name="connsiteY13" fmla="*/ 919162 h 3487737"/>
                <a:gd name="connsiteX14" fmla="*/ 6515100 w 7118350"/>
                <a:gd name="connsiteY14" fmla="*/ 976312 h 3487737"/>
                <a:gd name="connsiteX15" fmla="*/ 6743700 w 7118350"/>
                <a:gd name="connsiteY15" fmla="*/ 966787 h 3487737"/>
                <a:gd name="connsiteX16" fmla="*/ 7115175 w 7118350"/>
                <a:gd name="connsiteY16" fmla="*/ 976312 h 3487737"/>
                <a:gd name="connsiteX17" fmla="*/ 7105650 w 7118350"/>
                <a:gd name="connsiteY17" fmla="*/ 3462337 h 3487737"/>
                <a:gd name="connsiteX18" fmla="*/ 9525 w 7118350"/>
                <a:gd name="connsiteY18" fmla="*/ 3471862 h 3487737"/>
                <a:gd name="connsiteX19" fmla="*/ 0 w 7118350"/>
                <a:gd name="connsiteY19" fmla="*/ 652462 h 3487737"/>
                <a:gd name="connsiteX0" fmla="*/ 0 w 7118350"/>
                <a:gd name="connsiteY0" fmla="*/ 652462 h 3487737"/>
                <a:gd name="connsiteX1" fmla="*/ 685800 w 7118350"/>
                <a:gd name="connsiteY1" fmla="*/ 547687 h 3487737"/>
                <a:gd name="connsiteX2" fmla="*/ 1152525 w 7118350"/>
                <a:gd name="connsiteY2" fmla="*/ 404812 h 3487737"/>
                <a:gd name="connsiteX3" fmla="*/ 1562100 w 7118350"/>
                <a:gd name="connsiteY3" fmla="*/ 185737 h 3487737"/>
                <a:gd name="connsiteX4" fmla="*/ 1790700 w 7118350"/>
                <a:gd name="connsiteY4" fmla="*/ 71437 h 3487737"/>
                <a:gd name="connsiteX5" fmla="*/ 1962150 w 7118350"/>
                <a:gd name="connsiteY5" fmla="*/ 23812 h 3487737"/>
                <a:gd name="connsiteX6" fmla="*/ 2133600 w 7118350"/>
                <a:gd name="connsiteY6" fmla="*/ 42862 h 3487737"/>
                <a:gd name="connsiteX7" fmla="*/ 2352675 w 7118350"/>
                <a:gd name="connsiteY7" fmla="*/ 14287 h 3487737"/>
                <a:gd name="connsiteX8" fmla="*/ 2438400 w 7118350"/>
                <a:gd name="connsiteY8" fmla="*/ 33337 h 3487737"/>
                <a:gd name="connsiteX9" fmla="*/ 2828925 w 7118350"/>
                <a:gd name="connsiteY9" fmla="*/ 214312 h 3487737"/>
                <a:gd name="connsiteX10" fmla="*/ 3686175 w 7118350"/>
                <a:gd name="connsiteY10" fmla="*/ 547687 h 3487737"/>
                <a:gd name="connsiteX11" fmla="*/ 4667250 w 7118350"/>
                <a:gd name="connsiteY11" fmla="*/ 747712 h 3487737"/>
                <a:gd name="connsiteX12" fmla="*/ 6057900 w 7118350"/>
                <a:gd name="connsiteY12" fmla="*/ 909637 h 3487737"/>
                <a:gd name="connsiteX13" fmla="*/ 6381750 w 7118350"/>
                <a:gd name="connsiteY13" fmla="*/ 919162 h 3487737"/>
                <a:gd name="connsiteX14" fmla="*/ 6515100 w 7118350"/>
                <a:gd name="connsiteY14" fmla="*/ 976312 h 3487737"/>
                <a:gd name="connsiteX15" fmla="*/ 6743700 w 7118350"/>
                <a:gd name="connsiteY15" fmla="*/ 966787 h 3487737"/>
                <a:gd name="connsiteX16" fmla="*/ 7115175 w 7118350"/>
                <a:gd name="connsiteY16" fmla="*/ 976312 h 3487737"/>
                <a:gd name="connsiteX17" fmla="*/ 7105650 w 7118350"/>
                <a:gd name="connsiteY17" fmla="*/ 3462337 h 3487737"/>
                <a:gd name="connsiteX18" fmla="*/ 9525 w 7118350"/>
                <a:gd name="connsiteY18" fmla="*/ 3471862 h 3487737"/>
                <a:gd name="connsiteX19" fmla="*/ 0 w 7118350"/>
                <a:gd name="connsiteY19" fmla="*/ 652462 h 3487737"/>
                <a:gd name="connsiteX0" fmla="*/ 19050 w 7108825"/>
                <a:gd name="connsiteY0" fmla="*/ 661987 h 3487737"/>
                <a:gd name="connsiteX1" fmla="*/ 676275 w 7108825"/>
                <a:gd name="connsiteY1" fmla="*/ 547687 h 3487737"/>
                <a:gd name="connsiteX2" fmla="*/ 1143000 w 7108825"/>
                <a:gd name="connsiteY2" fmla="*/ 404812 h 3487737"/>
                <a:gd name="connsiteX3" fmla="*/ 1552575 w 7108825"/>
                <a:gd name="connsiteY3" fmla="*/ 185737 h 3487737"/>
                <a:gd name="connsiteX4" fmla="*/ 1781175 w 7108825"/>
                <a:gd name="connsiteY4" fmla="*/ 71437 h 3487737"/>
                <a:gd name="connsiteX5" fmla="*/ 1952625 w 7108825"/>
                <a:gd name="connsiteY5" fmla="*/ 23812 h 3487737"/>
                <a:gd name="connsiteX6" fmla="*/ 2124075 w 7108825"/>
                <a:gd name="connsiteY6" fmla="*/ 42862 h 3487737"/>
                <a:gd name="connsiteX7" fmla="*/ 2343150 w 7108825"/>
                <a:gd name="connsiteY7" fmla="*/ 14287 h 3487737"/>
                <a:gd name="connsiteX8" fmla="*/ 2428875 w 7108825"/>
                <a:gd name="connsiteY8" fmla="*/ 33337 h 3487737"/>
                <a:gd name="connsiteX9" fmla="*/ 2819400 w 7108825"/>
                <a:gd name="connsiteY9" fmla="*/ 214312 h 3487737"/>
                <a:gd name="connsiteX10" fmla="*/ 3676650 w 7108825"/>
                <a:gd name="connsiteY10" fmla="*/ 547687 h 3487737"/>
                <a:gd name="connsiteX11" fmla="*/ 4657725 w 7108825"/>
                <a:gd name="connsiteY11" fmla="*/ 747712 h 3487737"/>
                <a:gd name="connsiteX12" fmla="*/ 6048375 w 7108825"/>
                <a:gd name="connsiteY12" fmla="*/ 909637 h 3487737"/>
                <a:gd name="connsiteX13" fmla="*/ 6372225 w 7108825"/>
                <a:gd name="connsiteY13" fmla="*/ 919162 h 3487737"/>
                <a:gd name="connsiteX14" fmla="*/ 6505575 w 7108825"/>
                <a:gd name="connsiteY14" fmla="*/ 976312 h 3487737"/>
                <a:gd name="connsiteX15" fmla="*/ 6734175 w 7108825"/>
                <a:gd name="connsiteY15" fmla="*/ 966787 h 3487737"/>
                <a:gd name="connsiteX16" fmla="*/ 7105650 w 7108825"/>
                <a:gd name="connsiteY16" fmla="*/ 976312 h 3487737"/>
                <a:gd name="connsiteX17" fmla="*/ 7096125 w 7108825"/>
                <a:gd name="connsiteY17" fmla="*/ 3462337 h 3487737"/>
                <a:gd name="connsiteX18" fmla="*/ 0 w 7108825"/>
                <a:gd name="connsiteY18" fmla="*/ 3471862 h 3487737"/>
                <a:gd name="connsiteX19" fmla="*/ 19050 w 7108825"/>
                <a:gd name="connsiteY19" fmla="*/ 661987 h 3487737"/>
                <a:gd name="connsiteX0" fmla="*/ 36512 w 7126287"/>
                <a:gd name="connsiteY0" fmla="*/ 661987 h 3487737"/>
                <a:gd name="connsiteX1" fmla="*/ 693737 w 7126287"/>
                <a:gd name="connsiteY1" fmla="*/ 547687 h 3487737"/>
                <a:gd name="connsiteX2" fmla="*/ 1160462 w 7126287"/>
                <a:gd name="connsiteY2" fmla="*/ 404812 h 3487737"/>
                <a:gd name="connsiteX3" fmla="*/ 1570037 w 7126287"/>
                <a:gd name="connsiteY3" fmla="*/ 185737 h 3487737"/>
                <a:gd name="connsiteX4" fmla="*/ 1798637 w 7126287"/>
                <a:gd name="connsiteY4" fmla="*/ 71437 h 3487737"/>
                <a:gd name="connsiteX5" fmla="*/ 1970087 w 7126287"/>
                <a:gd name="connsiteY5" fmla="*/ 23812 h 3487737"/>
                <a:gd name="connsiteX6" fmla="*/ 2141537 w 7126287"/>
                <a:gd name="connsiteY6" fmla="*/ 42862 h 3487737"/>
                <a:gd name="connsiteX7" fmla="*/ 2360612 w 7126287"/>
                <a:gd name="connsiteY7" fmla="*/ 14287 h 3487737"/>
                <a:gd name="connsiteX8" fmla="*/ 2446337 w 7126287"/>
                <a:gd name="connsiteY8" fmla="*/ 33337 h 3487737"/>
                <a:gd name="connsiteX9" fmla="*/ 2836862 w 7126287"/>
                <a:gd name="connsiteY9" fmla="*/ 214312 h 3487737"/>
                <a:gd name="connsiteX10" fmla="*/ 3694112 w 7126287"/>
                <a:gd name="connsiteY10" fmla="*/ 547687 h 3487737"/>
                <a:gd name="connsiteX11" fmla="*/ 4675187 w 7126287"/>
                <a:gd name="connsiteY11" fmla="*/ 747712 h 3487737"/>
                <a:gd name="connsiteX12" fmla="*/ 6065837 w 7126287"/>
                <a:gd name="connsiteY12" fmla="*/ 909637 h 3487737"/>
                <a:gd name="connsiteX13" fmla="*/ 6389687 w 7126287"/>
                <a:gd name="connsiteY13" fmla="*/ 919162 h 3487737"/>
                <a:gd name="connsiteX14" fmla="*/ 6523037 w 7126287"/>
                <a:gd name="connsiteY14" fmla="*/ 976312 h 3487737"/>
                <a:gd name="connsiteX15" fmla="*/ 6751637 w 7126287"/>
                <a:gd name="connsiteY15" fmla="*/ 966787 h 3487737"/>
                <a:gd name="connsiteX16" fmla="*/ 7123112 w 7126287"/>
                <a:gd name="connsiteY16" fmla="*/ 976312 h 3487737"/>
                <a:gd name="connsiteX17" fmla="*/ 7113587 w 7126287"/>
                <a:gd name="connsiteY17" fmla="*/ 3462337 h 3487737"/>
                <a:gd name="connsiteX18" fmla="*/ 17462 w 7126287"/>
                <a:gd name="connsiteY18" fmla="*/ 3471862 h 3487737"/>
                <a:gd name="connsiteX19" fmla="*/ 36512 w 7126287"/>
                <a:gd name="connsiteY19" fmla="*/ 661987 h 3487737"/>
                <a:gd name="connsiteX0" fmla="*/ 19050 w 7108825"/>
                <a:gd name="connsiteY0" fmla="*/ 661987 h 3487737"/>
                <a:gd name="connsiteX1" fmla="*/ 676275 w 7108825"/>
                <a:gd name="connsiteY1" fmla="*/ 547687 h 3487737"/>
                <a:gd name="connsiteX2" fmla="*/ 1143000 w 7108825"/>
                <a:gd name="connsiteY2" fmla="*/ 404812 h 3487737"/>
                <a:gd name="connsiteX3" fmla="*/ 1552575 w 7108825"/>
                <a:gd name="connsiteY3" fmla="*/ 185737 h 3487737"/>
                <a:gd name="connsiteX4" fmla="*/ 1781175 w 7108825"/>
                <a:gd name="connsiteY4" fmla="*/ 71437 h 3487737"/>
                <a:gd name="connsiteX5" fmla="*/ 1952625 w 7108825"/>
                <a:gd name="connsiteY5" fmla="*/ 23812 h 3487737"/>
                <a:gd name="connsiteX6" fmla="*/ 2124075 w 7108825"/>
                <a:gd name="connsiteY6" fmla="*/ 42862 h 3487737"/>
                <a:gd name="connsiteX7" fmla="*/ 2343150 w 7108825"/>
                <a:gd name="connsiteY7" fmla="*/ 14287 h 3487737"/>
                <a:gd name="connsiteX8" fmla="*/ 2428875 w 7108825"/>
                <a:gd name="connsiteY8" fmla="*/ 33337 h 3487737"/>
                <a:gd name="connsiteX9" fmla="*/ 2819400 w 7108825"/>
                <a:gd name="connsiteY9" fmla="*/ 214312 h 3487737"/>
                <a:gd name="connsiteX10" fmla="*/ 3676650 w 7108825"/>
                <a:gd name="connsiteY10" fmla="*/ 547687 h 3487737"/>
                <a:gd name="connsiteX11" fmla="*/ 4657725 w 7108825"/>
                <a:gd name="connsiteY11" fmla="*/ 747712 h 3487737"/>
                <a:gd name="connsiteX12" fmla="*/ 6048375 w 7108825"/>
                <a:gd name="connsiteY12" fmla="*/ 909637 h 3487737"/>
                <a:gd name="connsiteX13" fmla="*/ 6372225 w 7108825"/>
                <a:gd name="connsiteY13" fmla="*/ 919162 h 3487737"/>
                <a:gd name="connsiteX14" fmla="*/ 6505575 w 7108825"/>
                <a:gd name="connsiteY14" fmla="*/ 976312 h 3487737"/>
                <a:gd name="connsiteX15" fmla="*/ 6734175 w 7108825"/>
                <a:gd name="connsiteY15" fmla="*/ 966787 h 3487737"/>
                <a:gd name="connsiteX16" fmla="*/ 7105650 w 7108825"/>
                <a:gd name="connsiteY16" fmla="*/ 976312 h 3487737"/>
                <a:gd name="connsiteX17" fmla="*/ 7096125 w 7108825"/>
                <a:gd name="connsiteY17" fmla="*/ 3462337 h 3487737"/>
                <a:gd name="connsiteX18" fmla="*/ 0 w 7108825"/>
                <a:gd name="connsiteY18" fmla="*/ 3471862 h 3487737"/>
                <a:gd name="connsiteX19" fmla="*/ 19050 w 7108825"/>
                <a:gd name="connsiteY19" fmla="*/ 661987 h 3487737"/>
                <a:gd name="connsiteX0" fmla="*/ 19050 w 7108825"/>
                <a:gd name="connsiteY0" fmla="*/ 661987 h 3487737"/>
                <a:gd name="connsiteX1" fmla="*/ 676275 w 7108825"/>
                <a:gd name="connsiteY1" fmla="*/ 547687 h 3487737"/>
                <a:gd name="connsiteX2" fmla="*/ 1143000 w 7108825"/>
                <a:gd name="connsiteY2" fmla="*/ 404812 h 3487737"/>
                <a:gd name="connsiteX3" fmla="*/ 1552575 w 7108825"/>
                <a:gd name="connsiteY3" fmla="*/ 185737 h 3487737"/>
                <a:gd name="connsiteX4" fmla="*/ 1781175 w 7108825"/>
                <a:gd name="connsiteY4" fmla="*/ 71437 h 3487737"/>
                <a:gd name="connsiteX5" fmla="*/ 1952625 w 7108825"/>
                <a:gd name="connsiteY5" fmla="*/ 23812 h 3487737"/>
                <a:gd name="connsiteX6" fmla="*/ 2124075 w 7108825"/>
                <a:gd name="connsiteY6" fmla="*/ 42862 h 3487737"/>
                <a:gd name="connsiteX7" fmla="*/ 2343150 w 7108825"/>
                <a:gd name="connsiteY7" fmla="*/ 14287 h 3487737"/>
                <a:gd name="connsiteX8" fmla="*/ 2428875 w 7108825"/>
                <a:gd name="connsiteY8" fmla="*/ 33337 h 3487737"/>
                <a:gd name="connsiteX9" fmla="*/ 2819400 w 7108825"/>
                <a:gd name="connsiteY9" fmla="*/ 214312 h 3487737"/>
                <a:gd name="connsiteX10" fmla="*/ 3676650 w 7108825"/>
                <a:gd name="connsiteY10" fmla="*/ 547687 h 3487737"/>
                <a:gd name="connsiteX11" fmla="*/ 4657725 w 7108825"/>
                <a:gd name="connsiteY11" fmla="*/ 747712 h 3487737"/>
                <a:gd name="connsiteX12" fmla="*/ 6048375 w 7108825"/>
                <a:gd name="connsiteY12" fmla="*/ 909637 h 3487737"/>
                <a:gd name="connsiteX13" fmla="*/ 6372225 w 7108825"/>
                <a:gd name="connsiteY13" fmla="*/ 919162 h 3487737"/>
                <a:gd name="connsiteX14" fmla="*/ 6505575 w 7108825"/>
                <a:gd name="connsiteY14" fmla="*/ 976312 h 3487737"/>
                <a:gd name="connsiteX15" fmla="*/ 6734175 w 7108825"/>
                <a:gd name="connsiteY15" fmla="*/ 966787 h 3487737"/>
                <a:gd name="connsiteX16" fmla="*/ 7105650 w 7108825"/>
                <a:gd name="connsiteY16" fmla="*/ 976312 h 3487737"/>
                <a:gd name="connsiteX17" fmla="*/ 7096125 w 7108825"/>
                <a:gd name="connsiteY17" fmla="*/ 3462337 h 3487737"/>
                <a:gd name="connsiteX18" fmla="*/ 0 w 7108825"/>
                <a:gd name="connsiteY18" fmla="*/ 3471862 h 3487737"/>
                <a:gd name="connsiteX19" fmla="*/ 19050 w 7108825"/>
                <a:gd name="connsiteY19" fmla="*/ 661987 h 3487737"/>
                <a:gd name="connsiteX0" fmla="*/ 19050 w 7108825"/>
                <a:gd name="connsiteY0" fmla="*/ 661987 h 3487737"/>
                <a:gd name="connsiteX1" fmla="*/ 676275 w 7108825"/>
                <a:gd name="connsiteY1" fmla="*/ 547687 h 3487737"/>
                <a:gd name="connsiteX2" fmla="*/ 1143000 w 7108825"/>
                <a:gd name="connsiteY2" fmla="*/ 404812 h 3487737"/>
                <a:gd name="connsiteX3" fmla="*/ 1552575 w 7108825"/>
                <a:gd name="connsiteY3" fmla="*/ 185737 h 3487737"/>
                <a:gd name="connsiteX4" fmla="*/ 1781175 w 7108825"/>
                <a:gd name="connsiteY4" fmla="*/ 71437 h 3487737"/>
                <a:gd name="connsiteX5" fmla="*/ 1952625 w 7108825"/>
                <a:gd name="connsiteY5" fmla="*/ 23812 h 3487737"/>
                <a:gd name="connsiteX6" fmla="*/ 2124075 w 7108825"/>
                <a:gd name="connsiteY6" fmla="*/ 42862 h 3487737"/>
                <a:gd name="connsiteX7" fmla="*/ 2343150 w 7108825"/>
                <a:gd name="connsiteY7" fmla="*/ 14287 h 3487737"/>
                <a:gd name="connsiteX8" fmla="*/ 2428875 w 7108825"/>
                <a:gd name="connsiteY8" fmla="*/ 33337 h 3487737"/>
                <a:gd name="connsiteX9" fmla="*/ 2819400 w 7108825"/>
                <a:gd name="connsiteY9" fmla="*/ 214312 h 3487737"/>
                <a:gd name="connsiteX10" fmla="*/ 3676650 w 7108825"/>
                <a:gd name="connsiteY10" fmla="*/ 547687 h 3487737"/>
                <a:gd name="connsiteX11" fmla="*/ 4657725 w 7108825"/>
                <a:gd name="connsiteY11" fmla="*/ 747712 h 3487737"/>
                <a:gd name="connsiteX12" fmla="*/ 6048375 w 7108825"/>
                <a:gd name="connsiteY12" fmla="*/ 909637 h 3487737"/>
                <a:gd name="connsiteX13" fmla="*/ 6372225 w 7108825"/>
                <a:gd name="connsiteY13" fmla="*/ 919162 h 3487737"/>
                <a:gd name="connsiteX14" fmla="*/ 6505575 w 7108825"/>
                <a:gd name="connsiteY14" fmla="*/ 976312 h 3487737"/>
                <a:gd name="connsiteX15" fmla="*/ 6734175 w 7108825"/>
                <a:gd name="connsiteY15" fmla="*/ 966787 h 3487737"/>
                <a:gd name="connsiteX16" fmla="*/ 7105650 w 7108825"/>
                <a:gd name="connsiteY16" fmla="*/ 976312 h 3487737"/>
                <a:gd name="connsiteX17" fmla="*/ 7096125 w 7108825"/>
                <a:gd name="connsiteY17" fmla="*/ 3462337 h 3487737"/>
                <a:gd name="connsiteX18" fmla="*/ 0 w 7108825"/>
                <a:gd name="connsiteY18" fmla="*/ 3471862 h 3487737"/>
                <a:gd name="connsiteX19" fmla="*/ 19050 w 7108825"/>
                <a:gd name="connsiteY19" fmla="*/ 661987 h 3487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108825" h="3487737">
                  <a:moveTo>
                    <a:pt x="19050" y="661987"/>
                  </a:moveTo>
                  <a:cubicBezTo>
                    <a:pt x="446087" y="641350"/>
                    <a:pt x="488950" y="590550"/>
                    <a:pt x="676275" y="547687"/>
                  </a:cubicBezTo>
                  <a:cubicBezTo>
                    <a:pt x="863600" y="504825"/>
                    <a:pt x="996950" y="465137"/>
                    <a:pt x="1143000" y="404812"/>
                  </a:cubicBezTo>
                  <a:cubicBezTo>
                    <a:pt x="1289050" y="344487"/>
                    <a:pt x="1446213" y="241299"/>
                    <a:pt x="1552575" y="185737"/>
                  </a:cubicBezTo>
                  <a:cubicBezTo>
                    <a:pt x="1658937" y="130175"/>
                    <a:pt x="1714500" y="98425"/>
                    <a:pt x="1781175" y="71437"/>
                  </a:cubicBezTo>
                  <a:cubicBezTo>
                    <a:pt x="1847850" y="44450"/>
                    <a:pt x="1895475" y="28575"/>
                    <a:pt x="1952625" y="23812"/>
                  </a:cubicBezTo>
                  <a:cubicBezTo>
                    <a:pt x="2009775" y="19050"/>
                    <a:pt x="2058988" y="44449"/>
                    <a:pt x="2124075" y="42862"/>
                  </a:cubicBezTo>
                  <a:cubicBezTo>
                    <a:pt x="2189162" y="41275"/>
                    <a:pt x="2292350" y="15875"/>
                    <a:pt x="2343150" y="14287"/>
                  </a:cubicBezTo>
                  <a:cubicBezTo>
                    <a:pt x="2393950" y="12700"/>
                    <a:pt x="2349500" y="0"/>
                    <a:pt x="2428875" y="33337"/>
                  </a:cubicBezTo>
                  <a:cubicBezTo>
                    <a:pt x="2508250" y="66674"/>
                    <a:pt x="2611438" y="128587"/>
                    <a:pt x="2819400" y="214312"/>
                  </a:cubicBezTo>
                  <a:cubicBezTo>
                    <a:pt x="3027362" y="300037"/>
                    <a:pt x="3370263" y="458787"/>
                    <a:pt x="3676650" y="547687"/>
                  </a:cubicBezTo>
                  <a:cubicBezTo>
                    <a:pt x="3983038" y="636587"/>
                    <a:pt x="4262437" y="687387"/>
                    <a:pt x="4657725" y="747712"/>
                  </a:cubicBezTo>
                  <a:cubicBezTo>
                    <a:pt x="5053013" y="808037"/>
                    <a:pt x="5762625" y="881062"/>
                    <a:pt x="6048375" y="909637"/>
                  </a:cubicBezTo>
                  <a:cubicBezTo>
                    <a:pt x="6334125" y="938212"/>
                    <a:pt x="6296025" y="908050"/>
                    <a:pt x="6372225" y="919162"/>
                  </a:cubicBezTo>
                  <a:cubicBezTo>
                    <a:pt x="6448425" y="930274"/>
                    <a:pt x="6445250" y="968375"/>
                    <a:pt x="6505575" y="976312"/>
                  </a:cubicBezTo>
                  <a:cubicBezTo>
                    <a:pt x="6613525" y="1117599"/>
                    <a:pt x="6643688" y="1033462"/>
                    <a:pt x="6734175" y="966787"/>
                  </a:cubicBezTo>
                  <a:cubicBezTo>
                    <a:pt x="6804025" y="958850"/>
                    <a:pt x="6950075" y="960437"/>
                    <a:pt x="7105650" y="976312"/>
                  </a:cubicBezTo>
                  <a:cubicBezTo>
                    <a:pt x="7099300" y="1420812"/>
                    <a:pt x="7108825" y="2532062"/>
                    <a:pt x="7096125" y="3462337"/>
                  </a:cubicBezTo>
                  <a:cubicBezTo>
                    <a:pt x="5568950" y="3487737"/>
                    <a:pt x="1450975" y="3482975"/>
                    <a:pt x="0" y="3471862"/>
                  </a:cubicBezTo>
                  <a:cubicBezTo>
                    <a:pt x="6350" y="2089150"/>
                    <a:pt x="1588" y="1504950"/>
                    <a:pt x="19050" y="661987"/>
                  </a:cubicBezTo>
                  <a:close/>
                </a:path>
              </a:pathLst>
            </a:custGeom>
            <a:solidFill>
              <a:srgbClr val="F8EDE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dirty="0">
                <a:solidFill>
                  <a:prstClr val="white"/>
                </a:solidFill>
              </a:endParaRPr>
            </a:p>
          </p:txBody>
        </p:sp>
        <p:sp>
          <p:nvSpPr>
            <p:cNvPr id="8" name="Freeform 7"/>
            <p:cNvSpPr/>
            <p:nvPr/>
          </p:nvSpPr>
          <p:spPr>
            <a:xfrm>
              <a:off x="2118953" y="1698804"/>
              <a:ext cx="2940860" cy="1320053"/>
            </a:xfrm>
            <a:custGeom>
              <a:avLst/>
              <a:gdLst>
                <a:gd name="connsiteX0" fmla="*/ 284163 w 2152651"/>
                <a:gd name="connsiteY0" fmla="*/ 1320800 h 1362075"/>
                <a:gd name="connsiteX1" fmla="*/ 150813 w 2152651"/>
                <a:gd name="connsiteY1" fmla="*/ 1044575 h 1362075"/>
                <a:gd name="connsiteX2" fmla="*/ 236538 w 2152651"/>
                <a:gd name="connsiteY2" fmla="*/ 654050 h 1362075"/>
                <a:gd name="connsiteX3" fmla="*/ 750888 w 2152651"/>
                <a:gd name="connsiteY3" fmla="*/ 149225 h 1362075"/>
                <a:gd name="connsiteX4" fmla="*/ 1189038 w 2152651"/>
                <a:gd name="connsiteY4" fmla="*/ 15875 h 1362075"/>
                <a:gd name="connsiteX5" fmla="*/ 1646238 w 2152651"/>
                <a:gd name="connsiteY5" fmla="*/ 244475 h 1362075"/>
                <a:gd name="connsiteX6" fmla="*/ 1951038 w 2152651"/>
                <a:gd name="connsiteY6" fmla="*/ 720725 h 1362075"/>
                <a:gd name="connsiteX7" fmla="*/ 2046288 w 2152651"/>
                <a:gd name="connsiteY7" fmla="*/ 996950 h 1362075"/>
                <a:gd name="connsiteX8" fmla="*/ 1855788 w 2152651"/>
                <a:gd name="connsiteY8" fmla="*/ 1292225 h 1362075"/>
                <a:gd name="connsiteX9" fmla="*/ 284163 w 2152651"/>
                <a:gd name="connsiteY9" fmla="*/ 1320800 h 1362075"/>
                <a:gd name="connsiteX0" fmla="*/ 284163 w 2928938"/>
                <a:gd name="connsiteY0" fmla="*/ 1320800 h 1362075"/>
                <a:gd name="connsiteX1" fmla="*/ 150813 w 2928938"/>
                <a:gd name="connsiteY1" fmla="*/ 1044575 h 1362075"/>
                <a:gd name="connsiteX2" fmla="*/ 236538 w 2928938"/>
                <a:gd name="connsiteY2" fmla="*/ 654050 h 1362075"/>
                <a:gd name="connsiteX3" fmla="*/ 750888 w 2928938"/>
                <a:gd name="connsiteY3" fmla="*/ 149225 h 1362075"/>
                <a:gd name="connsiteX4" fmla="*/ 1189038 w 2928938"/>
                <a:gd name="connsiteY4" fmla="*/ 15875 h 1362075"/>
                <a:gd name="connsiteX5" fmla="*/ 1646238 w 2928938"/>
                <a:gd name="connsiteY5" fmla="*/ 244475 h 1362075"/>
                <a:gd name="connsiteX6" fmla="*/ 1951038 w 2928938"/>
                <a:gd name="connsiteY6" fmla="*/ 720725 h 1362075"/>
                <a:gd name="connsiteX7" fmla="*/ 2913063 w 2928938"/>
                <a:gd name="connsiteY7" fmla="*/ 1120775 h 1362075"/>
                <a:gd name="connsiteX8" fmla="*/ 1855788 w 2928938"/>
                <a:gd name="connsiteY8" fmla="*/ 1292225 h 1362075"/>
                <a:gd name="connsiteX9" fmla="*/ 284163 w 2928938"/>
                <a:gd name="connsiteY9" fmla="*/ 1320800 h 1362075"/>
                <a:gd name="connsiteX0" fmla="*/ 219075 w 2928938"/>
                <a:gd name="connsiteY0" fmla="*/ 1320800 h 1358900"/>
                <a:gd name="connsiteX1" fmla="*/ 85725 w 2928938"/>
                <a:gd name="connsiteY1" fmla="*/ 1044575 h 1358900"/>
                <a:gd name="connsiteX2" fmla="*/ 171450 w 2928938"/>
                <a:gd name="connsiteY2" fmla="*/ 654050 h 1358900"/>
                <a:gd name="connsiteX3" fmla="*/ 685800 w 2928938"/>
                <a:gd name="connsiteY3" fmla="*/ 149225 h 1358900"/>
                <a:gd name="connsiteX4" fmla="*/ 1123950 w 2928938"/>
                <a:gd name="connsiteY4" fmla="*/ 15875 h 1358900"/>
                <a:gd name="connsiteX5" fmla="*/ 1581150 w 2928938"/>
                <a:gd name="connsiteY5" fmla="*/ 244475 h 1358900"/>
                <a:gd name="connsiteX6" fmla="*/ 1885950 w 2928938"/>
                <a:gd name="connsiteY6" fmla="*/ 720725 h 1358900"/>
                <a:gd name="connsiteX7" fmla="*/ 2847975 w 2928938"/>
                <a:gd name="connsiteY7" fmla="*/ 1120775 h 1358900"/>
                <a:gd name="connsiteX8" fmla="*/ 1400174 w 2928938"/>
                <a:gd name="connsiteY8" fmla="*/ 815975 h 1358900"/>
                <a:gd name="connsiteX9" fmla="*/ 219075 w 2928938"/>
                <a:gd name="connsiteY9" fmla="*/ 1320800 h 1358900"/>
                <a:gd name="connsiteX0" fmla="*/ 219075 w 2928938"/>
                <a:gd name="connsiteY0" fmla="*/ 1320800 h 1346200"/>
                <a:gd name="connsiteX1" fmla="*/ 85725 w 2928938"/>
                <a:gd name="connsiteY1" fmla="*/ 1044575 h 1346200"/>
                <a:gd name="connsiteX2" fmla="*/ 171450 w 2928938"/>
                <a:gd name="connsiteY2" fmla="*/ 654050 h 1346200"/>
                <a:gd name="connsiteX3" fmla="*/ 685800 w 2928938"/>
                <a:gd name="connsiteY3" fmla="*/ 149225 h 1346200"/>
                <a:gd name="connsiteX4" fmla="*/ 1123950 w 2928938"/>
                <a:gd name="connsiteY4" fmla="*/ 15875 h 1346200"/>
                <a:gd name="connsiteX5" fmla="*/ 1581150 w 2928938"/>
                <a:gd name="connsiteY5" fmla="*/ 244475 h 1346200"/>
                <a:gd name="connsiteX6" fmla="*/ 1885950 w 2928938"/>
                <a:gd name="connsiteY6" fmla="*/ 720725 h 1346200"/>
                <a:gd name="connsiteX7" fmla="*/ 2847975 w 2928938"/>
                <a:gd name="connsiteY7" fmla="*/ 1120775 h 1346200"/>
                <a:gd name="connsiteX8" fmla="*/ 1400174 w 2928938"/>
                <a:gd name="connsiteY8" fmla="*/ 892175 h 1346200"/>
                <a:gd name="connsiteX9" fmla="*/ 219075 w 2928938"/>
                <a:gd name="connsiteY9" fmla="*/ 1320800 h 1346200"/>
                <a:gd name="connsiteX0" fmla="*/ 219075 w 3005137"/>
                <a:gd name="connsiteY0" fmla="*/ 1320800 h 1346200"/>
                <a:gd name="connsiteX1" fmla="*/ 85725 w 3005137"/>
                <a:gd name="connsiteY1" fmla="*/ 1044575 h 1346200"/>
                <a:gd name="connsiteX2" fmla="*/ 171450 w 3005137"/>
                <a:gd name="connsiteY2" fmla="*/ 654050 h 1346200"/>
                <a:gd name="connsiteX3" fmla="*/ 685800 w 3005137"/>
                <a:gd name="connsiteY3" fmla="*/ 149225 h 1346200"/>
                <a:gd name="connsiteX4" fmla="*/ 1123950 w 3005137"/>
                <a:gd name="connsiteY4" fmla="*/ 15875 h 1346200"/>
                <a:gd name="connsiteX5" fmla="*/ 1581150 w 3005137"/>
                <a:gd name="connsiteY5" fmla="*/ 244475 h 1346200"/>
                <a:gd name="connsiteX6" fmla="*/ 1885950 w 3005137"/>
                <a:gd name="connsiteY6" fmla="*/ 720725 h 1346200"/>
                <a:gd name="connsiteX7" fmla="*/ 2924174 w 3005137"/>
                <a:gd name="connsiteY7" fmla="*/ 1196975 h 1346200"/>
                <a:gd name="connsiteX8" fmla="*/ 1400174 w 3005137"/>
                <a:gd name="connsiteY8" fmla="*/ 892175 h 1346200"/>
                <a:gd name="connsiteX9" fmla="*/ 219075 w 3005137"/>
                <a:gd name="connsiteY9" fmla="*/ 1320800 h 1346200"/>
                <a:gd name="connsiteX0" fmla="*/ 219075 w 3005137"/>
                <a:gd name="connsiteY0" fmla="*/ 1320800 h 1346200"/>
                <a:gd name="connsiteX1" fmla="*/ 85725 w 3005137"/>
                <a:gd name="connsiteY1" fmla="*/ 1044575 h 1346200"/>
                <a:gd name="connsiteX2" fmla="*/ 171450 w 3005137"/>
                <a:gd name="connsiteY2" fmla="*/ 654050 h 1346200"/>
                <a:gd name="connsiteX3" fmla="*/ 685800 w 3005137"/>
                <a:gd name="connsiteY3" fmla="*/ 149225 h 1346200"/>
                <a:gd name="connsiteX4" fmla="*/ 1123950 w 3005137"/>
                <a:gd name="connsiteY4" fmla="*/ 15875 h 1346200"/>
                <a:gd name="connsiteX5" fmla="*/ 1581150 w 3005137"/>
                <a:gd name="connsiteY5" fmla="*/ 244475 h 1346200"/>
                <a:gd name="connsiteX6" fmla="*/ 1885950 w 3005137"/>
                <a:gd name="connsiteY6" fmla="*/ 720725 h 1346200"/>
                <a:gd name="connsiteX7" fmla="*/ 2924174 w 3005137"/>
                <a:gd name="connsiteY7" fmla="*/ 1196975 h 1346200"/>
                <a:gd name="connsiteX8" fmla="*/ 1400174 w 3005137"/>
                <a:gd name="connsiteY8" fmla="*/ 892175 h 1346200"/>
                <a:gd name="connsiteX9" fmla="*/ 219075 w 3005137"/>
                <a:gd name="connsiteY9" fmla="*/ 1320800 h 1346200"/>
                <a:gd name="connsiteX0" fmla="*/ 204787 w 2990849"/>
                <a:gd name="connsiteY0" fmla="*/ 1320800 h 1360488"/>
                <a:gd name="connsiteX1" fmla="*/ 157162 w 2990849"/>
                <a:gd name="connsiteY1" fmla="*/ 654050 h 1360488"/>
                <a:gd name="connsiteX2" fmla="*/ 671512 w 2990849"/>
                <a:gd name="connsiteY2" fmla="*/ 149225 h 1360488"/>
                <a:gd name="connsiteX3" fmla="*/ 1109662 w 2990849"/>
                <a:gd name="connsiteY3" fmla="*/ 15875 h 1360488"/>
                <a:gd name="connsiteX4" fmla="*/ 1566862 w 2990849"/>
                <a:gd name="connsiteY4" fmla="*/ 244475 h 1360488"/>
                <a:gd name="connsiteX5" fmla="*/ 1871662 w 2990849"/>
                <a:gd name="connsiteY5" fmla="*/ 720725 h 1360488"/>
                <a:gd name="connsiteX6" fmla="*/ 2909886 w 2990849"/>
                <a:gd name="connsiteY6" fmla="*/ 1196975 h 1360488"/>
                <a:gd name="connsiteX7" fmla="*/ 1385886 w 2990849"/>
                <a:gd name="connsiteY7" fmla="*/ 892175 h 1360488"/>
                <a:gd name="connsiteX8" fmla="*/ 204787 w 2990849"/>
                <a:gd name="connsiteY8" fmla="*/ 1320800 h 1360488"/>
                <a:gd name="connsiteX0" fmla="*/ 204787 w 2990849"/>
                <a:gd name="connsiteY0" fmla="*/ 1320800 h 1320800"/>
                <a:gd name="connsiteX1" fmla="*/ 157162 w 2990849"/>
                <a:gd name="connsiteY1" fmla="*/ 654050 h 1320800"/>
                <a:gd name="connsiteX2" fmla="*/ 671512 w 2990849"/>
                <a:gd name="connsiteY2" fmla="*/ 149225 h 1320800"/>
                <a:gd name="connsiteX3" fmla="*/ 1109662 w 2990849"/>
                <a:gd name="connsiteY3" fmla="*/ 15875 h 1320800"/>
                <a:gd name="connsiteX4" fmla="*/ 1566862 w 2990849"/>
                <a:gd name="connsiteY4" fmla="*/ 244475 h 1320800"/>
                <a:gd name="connsiteX5" fmla="*/ 1871662 w 2990849"/>
                <a:gd name="connsiteY5" fmla="*/ 720725 h 1320800"/>
                <a:gd name="connsiteX6" fmla="*/ 2909886 w 2990849"/>
                <a:gd name="connsiteY6" fmla="*/ 1196975 h 1320800"/>
                <a:gd name="connsiteX7" fmla="*/ 1385886 w 2990849"/>
                <a:gd name="connsiteY7" fmla="*/ 892175 h 1320800"/>
                <a:gd name="connsiteX8" fmla="*/ 204787 w 2990849"/>
                <a:gd name="connsiteY8" fmla="*/ 1320800 h 1320800"/>
                <a:gd name="connsiteX0" fmla="*/ 204787 w 2940049"/>
                <a:gd name="connsiteY0" fmla="*/ 1320800 h 1320800"/>
                <a:gd name="connsiteX1" fmla="*/ 157162 w 2940049"/>
                <a:gd name="connsiteY1" fmla="*/ 654050 h 1320800"/>
                <a:gd name="connsiteX2" fmla="*/ 671512 w 2940049"/>
                <a:gd name="connsiteY2" fmla="*/ 149225 h 1320800"/>
                <a:gd name="connsiteX3" fmla="*/ 1109662 w 2940049"/>
                <a:gd name="connsiteY3" fmla="*/ 15875 h 1320800"/>
                <a:gd name="connsiteX4" fmla="*/ 1566862 w 2940049"/>
                <a:gd name="connsiteY4" fmla="*/ 244475 h 1320800"/>
                <a:gd name="connsiteX5" fmla="*/ 2909886 w 2940049"/>
                <a:gd name="connsiteY5" fmla="*/ 1196975 h 1320800"/>
                <a:gd name="connsiteX6" fmla="*/ 1385886 w 2940049"/>
                <a:gd name="connsiteY6" fmla="*/ 892175 h 1320800"/>
                <a:gd name="connsiteX7" fmla="*/ 204787 w 2940049"/>
                <a:gd name="connsiteY7" fmla="*/ 1320800 h 132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40049" h="1320800">
                  <a:moveTo>
                    <a:pt x="204787" y="1320800"/>
                  </a:moveTo>
                  <a:cubicBezTo>
                    <a:pt x="0" y="1281113"/>
                    <a:pt x="79375" y="849312"/>
                    <a:pt x="157162" y="654050"/>
                  </a:cubicBezTo>
                  <a:cubicBezTo>
                    <a:pt x="234949" y="458788"/>
                    <a:pt x="512762" y="255588"/>
                    <a:pt x="671512" y="149225"/>
                  </a:cubicBezTo>
                  <a:cubicBezTo>
                    <a:pt x="830262" y="42862"/>
                    <a:pt x="960437" y="0"/>
                    <a:pt x="1109662" y="15875"/>
                  </a:cubicBezTo>
                  <a:cubicBezTo>
                    <a:pt x="1258887" y="31750"/>
                    <a:pt x="1266825" y="47625"/>
                    <a:pt x="1566862" y="244475"/>
                  </a:cubicBezTo>
                  <a:cubicBezTo>
                    <a:pt x="1866899" y="441325"/>
                    <a:pt x="2940049" y="1089025"/>
                    <a:pt x="2909886" y="1196975"/>
                  </a:cubicBezTo>
                  <a:cubicBezTo>
                    <a:pt x="2879723" y="1304925"/>
                    <a:pt x="1836736" y="871538"/>
                    <a:pt x="1385886" y="892175"/>
                  </a:cubicBezTo>
                  <a:cubicBezTo>
                    <a:pt x="935036" y="912812"/>
                    <a:pt x="457199" y="903288"/>
                    <a:pt x="204787" y="1320800"/>
                  </a:cubicBezTo>
                  <a:close/>
                </a:path>
              </a:pathLst>
            </a:custGeom>
            <a:blipFill dpi="0" rotWithShape="1">
              <a:blip r:embed="rId3" cstate="print">
                <a:alphaModFix am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a:solidFill>
                  <a:prstClr val="white"/>
                </a:solidFill>
              </a:endParaRPr>
            </a:p>
          </p:txBody>
        </p:sp>
        <p:sp>
          <p:nvSpPr>
            <p:cNvPr id="9" name="Freeform 8"/>
            <p:cNvSpPr/>
            <p:nvPr/>
          </p:nvSpPr>
          <p:spPr>
            <a:xfrm>
              <a:off x="2229843" y="2570810"/>
              <a:ext cx="5021943" cy="2535723"/>
            </a:xfrm>
            <a:custGeom>
              <a:avLst/>
              <a:gdLst>
                <a:gd name="connsiteX0" fmla="*/ 57150 w 5022850"/>
                <a:gd name="connsiteY0" fmla="*/ 2535237 h 2535237"/>
                <a:gd name="connsiteX1" fmla="*/ 133350 w 5022850"/>
                <a:gd name="connsiteY1" fmla="*/ 2173287 h 2535237"/>
                <a:gd name="connsiteX2" fmla="*/ 133350 w 5022850"/>
                <a:gd name="connsiteY2" fmla="*/ 1554162 h 2535237"/>
                <a:gd name="connsiteX3" fmla="*/ 57150 w 5022850"/>
                <a:gd name="connsiteY3" fmla="*/ 1096962 h 2535237"/>
                <a:gd name="connsiteX4" fmla="*/ 19050 w 5022850"/>
                <a:gd name="connsiteY4" fmla="*/ 725487 h 2535237"/>
                <a:gd name="connsiteX5" fmla="*/ 171450 w 5022850"/>
                <a:gd name="connsiteY5" fmla="*/ 363537 h 2535237"/>
                <a:gd name="connsiteX6" fmla="*/ 533400 w 5022850"/>
                <a:gd name="connsiteY6" fmla="*/ 115887 h 2535237"/>
                <a:gd name="connsiteX7" fmla="*/ 1219200 w 5022850"/>
                <a:gd name="connsiteY7" fmla="*/ 11112 h 2535237"/>
                <a:gd name="connsiteX8" fmla="*/ 2124075 w 5022850"/>
                <a:gd name="connsiteY8" fmla="*/ 182562 h 2535237"/>
                <a:gd name="connsiteX9" fmla="*/ 2790825 w 5022850"/>
                <a:gd name="connsiteY9" fmla="*/ 306387 h 2535237"/>
                <a:gd name="connsiteX10" fmla="*/ 3810000 w 5022850"/>
                <a:gd name="connsiteY10" fmla="*/ 325437 h 2535237"/>
                <a:gd name="connsiteX11" fmla="*/ 4429125 w 5022850"/>
                <a:gd name="connsiteY11" fmla="*/ 258762 h 2535237"/>
                <a:gd name="connsiteX12" fmla="*/ 4857750 w 5022850"/>
                <a:gd name="connsiteY12" fmla="*/ 268287 h 2535237"/>
                <a:gd name="connsiteX13" fmla="*/ 4991100 w 5022850"/>
                <a:gd name="connsiteY13" fmla="*/ 296862 h 2535237"/>
                <a:gd name="connsiteX14" fmla="*/ 4924425 w 5022850"/>
                <a:gd name="connsiteY14" fmla="*/ 477837 h 2535237"/>
                <a:gd name="connsiteX15" fmla="*/ 4400550 w 5022850"/>
                <a:gd name="connsiteY15" fmla="*/ 849312 h 2535237"/>
                <a:gd name="connsiteX16" fmla="*/ 3752850 w 5022850"/>
                <a:gd name="connsiteY16" fmla="*/ 1192212 h 2535237"/>
                <a:gd name="connsiteX17" fmla="*/ 3324225 w 5022850"/>
                <a:gd name="connsiteY17" fmla="*/ 1401762 h 2535237"/>
                <a:gd name="connsiteX18" fmla="*/ 3009900 w 5022850"/>
                <a:gd name="connsiteY18" fmla="*/ 1573212 h 2535237"/>
                <a:gd name="connsiteX19" fmla="*/ 2762250 w 5022850"/>
                <a:gd name="connsiteY19" fmla="*/ 1782762 h 2535237"/>
                <a:gd name="connsiteX20" fmla="*/ 2619375 w 5022850"/>
                <a:gd name="connsiteY20" fmla="*/ 2239962 h 2535237"/>
                <a:gd name="connsiteX21" fmla="*/ 2600325 w 5022850"/>
                <a:gd name="connsiteY21" fmla="*/ 2535237 h 2535237"/>
                <a:gd name="connsiteX0" fmla="*/ 57150 w 5022850"/>
                <a:gd name="connsiteY0" fmla="*/ 2535237 h 2535237"/>
                <a:gd name="connsiteX1" fmla="*/ 133350 w 5022850"/>
                <a:gd name="connsiteY1" fmla="*/ 2173287 h 2535237"/>
                <a:gd name="connsiteX2" fmla="*/ 133350 w 5022850"/>
                <a:gd name="connsiteY2" fmla="*/ 1554162 h 2535237"/>
                <a:gd name="connsiteX3" fmla="*/ 57150 w 5022850"/>
                <a:gd name="connsiteY3" fmla="*/ 1096962 h 2535237"/>
                <a:gd name="connsiteX4" fmla="*/ 19050 w 5022850"/>
                <a:gd name="connsiteY4" fmla="*/ 725487 h 2535237"/>
                <a:gd name="connsiteX5" fmla="*/ 171450 w 5022850"/>
                <a:gd name="connsiteY5" fmla="*/ 363537 h 2535237"/>
                <a:gd name="connsiteX6" fmla="*/ 533400 w 5022850"/>
                <a:gd name="connsiteY6" fmla="*/ 115887 h 2535237"/>
                <a:gd name="connsiteX7" fmla="*/ 1219200 w 5022850"/>
                <a:gd name="connsiteY7" fmla="*/ 11112 h 2535237"/>
                <a:gd name="connsiteX8" fmla="*/ 2124075 w 5022850"/>
                <a:gd name="connsiteY8" fmla="*/ 182562 h 2535237"/>
                <a:gd name="connsiteX9" fmla="*/ 2790825 w 5022850"/>
                <a:gd name="connsiteY9" fmla="*/ 306387 h 2535237"/>
                <a:gd name="connsiteX10" fmla="*/ 3810000 w 5022850"/>
                <a:gd name="connsiteY10" fmla="*/ 325437 h 2535237"/>
                <a:gd name="connsiteX11" fmla="*/ 4429125 w 5022850"/>
                <a:gd name="connsiteY11" fmla="*/ 258762 h 2535237"/>
                <a:gd name="connsiteX12" fmla="*/ 4857750 w 5022850"/>
                <a:gd name="connsiteY12" fmla="*/ 268287 h 2535237"/>
                <a:gd name="connsiteX13" fmla="*/ 4991100 w 5022850"/>
                <a:gd name="connsiteY13" fmla="*/ 296862 h 2535237"/>
                <a:gd name="connsiteX14" fmla="*/ 4924425 w 5022850"/>
                <a:gd name="connsiteY14" fmla="*/ 477837 h 2535237"/>
                <a:gd name="connsiteX15" fmla="*/ 4400550 w 5022850"/>
                <a:gd name="connsiteY15" fmla="*/ 849312 h 2535237"/>
                <a:gd name="connsiteX16" fmla="*/ 3752850 w 5022850"/>
                <a:gd name="connsiteY16" fmla="*/ 1192212 h 2535237"/>
                <a:gd name="connsiteX17" fmla="*/ 3324225 w 5022850"/>
                <a:gd name="connsiteY17" fmla="*/ 1401762 h 2535237"/>
                <a:gd name="connsiteX18" fmla="*/ 3009900 w 5022850"/>
                <a:gd name="connsiteY18" fmla="*/ 1573212 h 2535237"/>
                <a:gd name="connsiteX19" fmla="*/ 2762250 w 5022850"/>
                <a:gd name="connsiteY19" fmla="*/ 1782762 h 2535237"/>
                <a:gd name="connsiteX20" fmla="*/ 2619375 w 5022850"/>
                <a:gd name="connsiteY20" fmla="*/ 2239962 h 2535237"/>
                <a:gd name="connsiteX21" fmla="*/ 2600325 w 5022850"/>
                <a:gd name="connsiteY21" fmla="*/ 2535237 h 2535237"/>
                <a:gd name="connsiteX22" fmla="*/ 57150 w 5022850"/>
                <a:gd name="connsiteY22" fmla="*/ 2535237 h 2535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022850" h="2535237">
                  <a:moveTo>
                    <a:pt x="57150" y="2535237"/>
                  </a:moveTo>
                  <a:cubicBezTo>
                    <a:pt x="88900" y="2436018"/>
                    <a:pt x="120650" y="2336799"/>
                    <a:pt x="133350" y="2173287"/>
                  </a:cubicBezTo>
                  <a:cubicBezTo>
                    <a:pt x="146050" y="2009775"/>
                    <a:pt x="146050" y="1733549"/>
                    <a:pt x="133350" y="1554162"/>
                  </a:cubicBezTo>
                  <a:cubicBezTo>
                    <a:pt x="120650" y="1374775"/>
                    <a:pt x="76200" y="1235074"/>
                    <a:pt x="57150" y="1096962"/>
                  </a:cubicBezTo>
                  <a:cubicBezTo>
                    <a:pt x="38100" y="958850"/>
                    <a:pt x="0" y="847724"/>
                    <a:pt x="19050" y="725487"/>
                  </a:cubicBezTo>
                  <a:cubicBezTo>
                    <a:pt x="38100" y="603250"/>
                    <a:pt x="85725" y="465137"/>
                    <a:pt x="171450" y="363537"/>
                  </a:cubicBezTo>
                  <a:cubicBezTo>
                    <a:pt x="257175" y="261937"/>
                    <a:pt x="358775" y="174624"/>
                    <a:pt x="533400" y="115887"/>
                  </a:cubicBezTo>
                  <a:cubicBezTo>
                    <a:pt x="708025" y="57150"/>
                    <a:pt x="954088" y="0"/>
                    <a:pt x="1219200" y="11112"/>
                  </a:cubicBezTo>
                  <a:cubicBezTo>
                    <a:pt x="1484313" y="22225"/>
                    <a:pt x="2124075" y="182562"/>
                    <a:pt x="2124075" y="182562"/>
                  </a:cubicBezTo>
                  <a:cubicBezTo>
                    <a:pt x="2386012" y="231774"/>
                    <a:pt x="2509837" y="282574"/>
                    <a:pt x="2790825" y="306387"/>
                  </a:cubicBezTo>
                  <a:cubicBezTo>
                    <a:pt x="3071813" y="330200"/>
                    <a:pt x="3536950" y="333375"/>
                    <a:pt x="3810000" y="325437"/>
                  </a:cubicBezTo>
                  <a:cubicBezTo>
                    <a:pt x="4083050" y="317500"/>
                    <a:pt x="4254500" y="268287"/>
                    <a:pt x="4429125" y="258762"/>
                  </a:cubicBezTo>
                  <a:cubicBezTo>
                    <a:pt x="4603750" y="249237"/>
                    <a:pt x="4764088" y="261937"/>
                    <a:pt x="4857750" y="268287"/>
                  </a:cubicBezTo>
                  <a:cubicBezTo>
                    <a:pt x="4951412" y="274637"/>
                    <a:pt x="4979988" y="261937"/>
                    <a:pt x="4991100" y="296862"/>
                  </a:cubicBezTo>
                  <a:cubicBezTo>
                    <a:pt x="5002213" y="331787"/>
                    <a:pt x="5022850" y="385762"/>
                    <a:pt x="4924425" y="477837"/>
                  </a:cubicBezTo>
                  <a:cubicBezTo>
                    <a:pt x="4826000" y="569912"/>
                    <a:pt x="4595812" y="730250"/>
                    <a:pt x="4400550" y="849312"/>
                  </a:cubicBezTo>
                  <a:cubicBezTo>
                    <a:pt x="4205288" y="968374"/>
                    <a:pt x="3932237" y="1100137"/>
                    <a:pt x="3752850" y="1192212"/>
                  </a:cubicBezTo>
                  <a:cubicBezTo>
                    <a:pt x="3573463" y="1284287"/>
                    <a:pt x="3448050" y="1338262"/>
                    <a:pt x="3324225" y="1401762"/>
                  </a:cubicBezTo>
                  <a:cubicBezTo>
                    <a:pt x="3200400" y="1465262"/>
                    <a:pt x="3103563" y="1509712"/>
                    <a:pt x="3009900" y="1573212"/>
                  </a:cubicBezTo>
                  <a:cubicBezTo>
                    <a:pt x="2916237" y="1636712"/>
                    <a:pt x="2827338" y="1671637"/>
                    <a:pt x="2762250" y="1782762"/>
                  </a:cubicBezTo>
                  <a:cubicBezTo>
                    <a:pt x="2697163" y="1893887"/>
                    <a:pt x="2646363" y="2114550"/>
                    <a:pt x="2619375" y="2239962"/>
                  </a:cubicBezTo>
                  <a:cubicBezTo>
                    <a:pt x="2592388" y="2365375"/>
                    <a:pt x="2596356" y="2450306"/>
                    <a:pt x="2600325" y="2535237"/>
                  </a:cubicBezTo>
                  <a:lnTo>
                    <a:pt x="57150" y="2535237"/>
                  </a:lnTo>
                  <a:close/>
                </a:path>
              </a:pathLst>
            </a:custGeom>
            <a:solidFill>
              <a:schemeClr val="accent5">
                <a:lumMod val="20000"/>
                <a:lumOff val="80000"/>
              </a:schemeClr>
            </a:solidFill>
            <a:ln>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10" name="Freeform 9"/>
            <p:cNvSpPr/>
            <p:nvPr/>
          </p:nvSpPr>
          <p:spPr>
            <a:xfrm>
              <a:off x="1057145" y="1844941"/>
              <a:ext cx="6461992" cy="936243"/>
            </a:xfrm>
            <a:custGeom>
              <a:avLst/>
              <a:gdLst>
                <a:gd name="connsiteX0" fmla="*/ 0 w 5248275"/>
                <a:gd name="connsiteY0" fmla="*/ 622300 h 622300"/>
                <a:gd name="connsiteX1" fmla="*/ 381000 w 5248275"/>
                <a:gd name="connsiteY1" fmla="*/ 546100 h 622300"/>
                <a:gd name="connsiteX2" fmla="*/ 942975 w 5248275"/>
                <a:gd name="connsiteY2" fmla="*/ 412750 h 622300"/>
                <a:gd name="connsiteX3" fmla="*/ 1400175 w 5248275"/>
                <a:gd name="connsiteY3" fmla="*/ 212725 h 622300"/>
                <a:gd name="connsiteX4" fmla="*/ 1876425 w 5248275"/>
                <a:gd name="connsiteY4" fmla="*/ 50800 h 622300"/>
                <a:gd name="connsiteX5" fmla="*/ 2257425 w 5248275"/>
                <a:gd name="connsiteY5" fmla="*/ 12700 h 622300"/>
                <a:gd name="connsiteX6" fmla="*/ 2867025 w 5248275"/>
                <a:gd name="connsiteY6" fmla="*/ 127000 h 622300"/>
                <a:gd name="connsiteX7" fmla="*/ 3571875 w 5248275"/>
                <a:gd name="connsiteY7" fmla="*/ 374650 h 622300"/>
                <a:gd name="connsiteX8" fmla="*/ 4333875 w 5248275"/>
                <a:gd name="connsiteY8" fmla="*/ 546100 h 622300"/>
                <a:gd name="connsiteX9" fmla="*/ 5248275 w 5248275"/>
                <a:gd name="connsiteY9" fmla="*/ 622300 h 622300"/>
                <a:gd name="connsiteX0" fmla="*/ 0 w 5402262"/>
                <a:gd name="connsiteY0" fmla="*/ 622300 h 635000"/>
                <a:gd name="connsiteX1" fmla="*/ 381000 w 5402262"/>
                <a:gd name="connsiteY1" fmla="*/ 546100 h 635000"/>
                <a:gd name="connsiteX2" fmla="*/ 942975 w 5402262"/>
                <a:gd name="connsiteY2" fmla="*/ 412750 h 635000"/>
                <a:gd name="connsiteX3" fmla="*/ 1400175 w 5402262"/>
                <a:gd name="connsiteY3" fmla="*/ 212725 h 635000"/>
                <a:gd name="connsiteX4" fmla="*/ 1876425 w 5402262"/>
                <a:gd name="connsiteY4" fmla="*/ 50800 h 635000"/>
                <a:gd name="connsiteX5" fmla="*/ 2257425 w 5402262"/>
                <a:gd name="connsiteY5" fmla="*/ 12700 h 635000"/>
                <a:gd name="connsiteX6" fmla="*/ 2867025 w 5402262"/>
                <a:gd name="connsiteY6" fmla="*/ 127000 h 635000"/>
                <a:gd name="connsiteX7" fmla="*/ 3571875 w 5402262"/>
                <a:gd name="connsiteY7" fmla="*/ 374650 h 635000"/>
                <a:gd name="connsiteX8" fmla="*/ 4333875 w 5402262"/>
                <a:gd name="connsiteY8" fmla="*/ 546100 h 635000"/>
                <a:gd name="connsiteX9" fmla="*/ 5248275 w 5402262"/>
                <a:gd name="connsiteY9" fmla="*/ 622300 h 635000"/>
                <a:gd name="connsiteX10" fmla="*/ 5257800 w 5402262"/>
                <a:gd name="connsiteY10" fmla="*/ 622300 h 635000"/>
                <a:gd name="connsiteX0" fmla="*/ 0 w 5429250"/>
                <a:gd name="connsiteY0" fmla="*/ 622300 h 974725"/>
                <a:gd name="connsiteX1" fmla="*/ 381000 w 5429250"/>
                <a:gd name="connsiteY1" fmla="*/ 546100 h 974725"/>
                <a:gd name="connsiteX2" fmla="*/ 942975 w 5429250"/>
                <a:gd name="connsiteY2" fmla="*/ 412750 h 974725"/>
                <a:gd name="connsiteX3" fmla="*/ 1400175 w 5429250"/>
                <a:gd name="connsiteY3" fmla="*/ 212725 h 974725"/>
                <a:gd name="connsiteX4" fmla="*/ 1876425 w 5429250"/>
                <a:gd name="connsiteY4" fmla="*/ 50800 h 974725"/>
                <a:gd name="connsiteX5" fmla="*/ 2257425 w 5429250"/>
                <a:gd name="connsiteY5" fmla="*/ 12700 h 974725"/>
                <a:gd name="connsiteX6" fmla="*/ 2867025 w 5429250"/>
                <a:gd name="connsiteY6" fmla="*/ 127000 h 974725"/>
                <a:gd name="connsiteX7" fmla="*/ 3571875 w 5429250"/>
                <a:gd name="connsiteY7" fmla="*/ 374650 h 974725"/>
                <a:gd name="connsiteX8" fmla="*/ 4333875 w 5429250"/>
                <a:gd name="connsiteY8" fmla="*/ 546100 h 974725"/>
                <a:gd name="connsiteX9" fmla="*/ 5248275 w 5429250"/>
                <a:gd name="connsiteY9" fmla="*/ 622300 h 974725"/>
                <a:gd name="connsiteX10" fmla="*/ 5419724 w 5429250"/>
                <a:gd name="connsiteY10" fmla="*/ 974725 h 974725"/>
                <a:gd name="connsiteX0" fmla="*/ 0 w 5969000"/>
                <a:gd name="connsiteY0" fmla="*/ 622300 h 898525"/>
                <a:gd name="connsiteX1" fmla="*/ 381000 w 5969000"/>
                <a:gd name="connsiteY1" fmla="*/ 546100 h 898525"/>
                <a:gd name="connsiteX2" fmla="*/ 942975 w 5969000"/>
                <a:gd name="connsiteY2" fmla="*/ 412750 h 898525"/>
                <a:gd name="connsiteX3" fmla="*/ 1400175 w 5969000"/>
                <a:gd name="connsiteY3" fmla="*/ 212725 h 898525"/>
                <a:gd name="connsiteX4" fmla="*/ 1876425 w 5969000"/>
                <a:gd name="connsiteY4" fmla="*/ 50800 h 898525"/>
                <a:gd name="connsiteX5" fmla="*/ 2257425 w 5969000"/>
                <a:gd name="connsiteY5" fmla="*/ 12700 h 898525"/>
                <a:gd name="connsiteX6" fmla="*/ 2867025 w 5969000"/>
                <a:gd name="connsiteY6" fmla="*/ 127000 h 898525"/>
                <a:gd name="connsiteX7" fmla="*/ 3571875 w 5969000"/>
                <a:gd name="connsiteY7" fmla="*/ 374650 h 898525"/>
                <a:gd name="connsiteX8" fmla="*/ 4333875 w 5969000"/>
                <a:gd name="connsiteY8" fmla="*/ 546100 h 898525"/>
                <a:gd name="connsiteX9" fmla="*/ 5248275 w 5969000"/>
                <a:gd name="connsiteY9" fmla="*/ 622300 h 898525"/>
                <a:gd name="connsiteX10" fmla="*/ 9524 w 5969000"/>
                <a:gd name="connsiteY10" fmla="*/ 898525 h 898525"/>
                <a:gd name="connsiteX0" fmla="*/ 0 w 5719763"/>
                <a:gd name="connsiteY0" fmla="*/ 622300 h 898525"/>
                <a:gd name="connsiteX1" fmla="*/ 381000 w 5719763"/>
                <a:gd name="connsiteY1" fmla="*/ 546100 h 898525"/>
                <a:gd name="connsiteX2" fmla="*/ 942975 w 5719763"/>
                <a:gd name="connsiteY2" fmla="*/ 412750 h 898525"/>
                <a:gd name="connsiteX3" fmla="*/ 1400175 w 5719763"/>
                <a:gd name="connsiteY3" fmla="*/ 212725 h 898525"/>
                <a:gd name="connsiteX4" fmla="*/ 1876425 w 5719763"/>
                <a:gd name="connsiteY4" fmla="*/ 50800 h 898525"/>
                <a:gd name="connsiteX5" fmla="*/ 2257425 w 5719763"/>
                <a:gd name="connsiteY5" fmla="*/ 12700 h 898525"/>
                <a:gd name="connsiteX6" fmla="*/ 2867025 w 5719763"/>
                <a:gd name="connsiteY6" fmla="*/ 127000 h 898525"/>
                <a:gd name="connsiteX7" fmla="*/ 3571875 w 5719763"/>
                <a:gd name="connsiteY7" fmla="*/ 374650 h 898525"/>
                <a:gd name="connsiteX8" fmla="*/ 4333875 w 5719763"/>
                <a:gd name="connsiteY8" fmla="*/ 546100 h 898525"/>
                <a:gd name="connsiteX9" fmla="*/ 5248275 w 5719763"/>
                <a:gd name="connsiteY9" fmla="*/ 622300 h 898525"/>
                <a:gd name="connsiteX10" fmla="*/ 1504949 w 5719763"/>
                <a:gd name="connsiteY10" fmla="*/ 812800 h 898525"/>
                <a:gd name="connsiteX11" fmla="*/ 9524 w 5719763"/>
                <a:gd name="connsiteY11" fmla="*/ 898525 h 898525"/>
                <a:gd name="connsiteX0" fmla="*/ 0 w 5453062"/>
                <a:gd name="connsiteY0" fmla="*/ 622300 h 898525"/>
                <a:gd name="connsiteX1" fmla="*/ 381000 w 5453062"/>
                <a:gd name="connsiteY1" fmla="*/ 546100 h 898525"/>
                <a:gd name="connsiteX2" fmla="*/ 942975 w 5453062"/>
                <a:gd name="connsiteY2" fmla="*/ 412750 h 898525"/>
                <a:gd name="connsiteX3" fmla="*/ 1400175 w 5453062"/>
                <a:gd name="connsiteY3" fmla="*/ 212725 h 898525"/>
                <a:gd name="connsiteX4" fmla="*/ 1876425 w 5453062"/>
                <a:gd name="connsiteY4" fmla="*/ 50800 h 898525"/>
                <a:gd name="connsiteX5" fmla="*/ 2257425 w 5453062"/>
                <a:gd name="connsiteY5" fmla="*/ 12700 h 898525"/>
                <a:gd name="connsiteX6" fmla="*/ 2867025 w 5453062"/>
                <a:gd name="connsiteY6" fmla="*/ 127000 h 898525"/>
                <a:gd name="connsiteX7" fmla="*/ 3571875 w 5453062"/>
                <a:gd name="connsiteY7" fmla="*/ 374650 h 898525"/>
                <a:gd name="connsiteX8" fmla="*/ 4333875 w 5453062"/>
                <a:gd name="connsiteY8" fmla="*/ 546100 h 898525"/>
                <a:gd name="connsiteX9" fmla="*/ 5248275 w 5453062"/>
                <a:gd name="connsiteY9" fmla="*/ 622300 h 898525"/>
                <a:gd name="connsiteX10" fmla="*/ 3105150 w 5453062"/>
                <a:gd name="connsiteY10" fmla="*/ 727075 h 898525"/>
                <a:gd name="connsiteX11" fmla="*/ 1504949 w 5453062"/>
                <a:gd name="connsiteY11" fmla="*/ 812800 h 898525"/>
                <a:gd name="connsiteX12" fmla="*/ 9524 w 5453062"/>
                <a:gd name="connsiteY12" fmla="*/ 898525 h 898525"/>
                <a:gd name="connsiteX0" fmla="*/ 0 w 5264150"/>
                <a:gd name="connsiteY0" fmla="*/ 622300 h 898525"/>
                <a:gd name="connsiteX1" fmla="*/ 381000 w 5264150"/>
                <a:gd name="connsiteY1" fmla="*/ 546100 h 898525"/>
                <a:gd name="connsiteX2" fmla="*/ 942975 w 5264150"/>
                <a:gd name="connsiteY2" fmla="*/ 412750 h 898525"/>
                <a:gd name="connsiteX3" fmla="*/ 1400175 w 5264150"/>
                <a:gd name="connsiteY3" fmla="*/ 212725 h 898525"/>
                <a:gd name="connsiteX4" fmla="*/ 1876425 w 5264150"/>
                <a:gd name="connsiteY4" fmla="*/ 50800 h 898525"/>
                <a:gd name="connsiteX5" fmla="*/ 2257425 w 5264150"/>
                <a:gd name="connsiteY5" fmla="*/ 12700 h 898525"/>
                <a:gd name="connsiteX6" fmla="*/ 2867025 w 5264150"/>
                <a:gd name="connsiteY6" fmla="*/ 127000 h 898525"/>
                <a:gd name="connsiteX7" fmla="*/ 3571875 w 5264150"/>
                <a:gd name="connsiteY7" fmla="*/ 374650 h 898525"/>
                <a:gd name="connsiteX8" fmla="*/ 4333875 w 5264150"/>
                <a:gd name="connsiteY8" fmla="*/ 546100 h 898525"/>
                <a:gd name="connsiteX9" fmla="*/ 5248275 w 5264150"/>
                <a:gd name="connsiteY9" fmla="*/ 622300 h 898525"/>
                <a:gd name="connsiteX10" fmla="*/ 4429125 w 5264150"/>
                <a:gd name="connsiteY10" fmla="*/ 660400 h 898525"/>
                <a:gd name="connsiteX11" fmla="*/ 3105150 w 5264150"/>
                <a:gd name="connsiteY11" fmla="*/ 727075 h 898525"/>
                <a:gd name="connsiteX12" fmla="*/ 1504949 w 5264150"/>
                <a:gd name="connsiteY12" fmla="*/ 812800 h 898525"/>
                <a:gd name="connsiteX13" fmla="*/ 9524 w 5264150"/>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105150 w 5853112"/>
                <a:gd name="connsiteY11" fmla="*/ 727075 h 898525"/>
                <a:gd name="connsiteX12" fmla="*/ 1504949 w 5853112"/>
                <a:gd name="connsiteY12" fmla="*/ 812800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504949 w 5853112"/>
                <a:gd name="connsiteY12" fmla="*/ 812800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504949 w 5853112"/>
                <a:gd name="connsiteY12" fmla="*/ 812800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504949 w 5853112"/>
                <a:gd name="connsiteY12" fmla="*/ 812800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381125 w 5853112"/>
                <a:gd name="connsiteY12" fmla="*/ 365125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381125 w 5853112"/>
                <a:gd name="connsiteY12" fmla="*/ 365125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381125 w 5853112"/>
                <a:gd name="connsiteY12" fmla="*/ 365125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1381125 w 5853112"/>
                <a:gd name="connsiteY12" fmla="*/ 365125 h 898525"/>
                <a:gd name="connsiteX13" fmla="*/ 9524 w 5853112"/>
                <a:gd name="connsiteY13"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714625 w 5853112"/>
                <a:gd name="connsiteY12" fmla="*/ 327025 h 898525"/>
                <a:gd name="connsiteX13" fmla="*/ 1381125 w 5853112"/>
                <a:gd name="connsiteY13" fmla="*/ 365125 h 898525"/>
                <a:gd name="connsiteX14" fmla="*/ 9524 w 5853112"/>
                <a:gd name="connsiteY14"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1381125 w 5853112"/>
                <a:gd name="connsiteY13" fmla="*/ 365125 h 898525"/>
                <a:gd name="connsiteX14" fmla="*/ 9524 w 5853112"/>
                <a:gd name="connsiteY14"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1381125 w 5853112"/>
                <a:gd name="connsiteY13" fmla="*/ 365125 h 898525"/>
                <a:gd name="connsiteX14" fmla="*/ 9524 w 5853112"/>
                <a:gd name="connsiteY14"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1381125 w 5853112"/>
                <a:gd name="connsiteY13" fmla="*/ 365125 h 898525"/>
                <a:gd name="connsiteX14" fmla="*/ 9524 w 5853112"/>
                <a:gd name="connsiteY14"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1381125 w 5853112"/>
                <a:gd name="connsiteY13" fmla="*/ 365125 h 898525"/>
                <a:gd name="connsiteX14" fmla="*/ 9524 w 5853112"/>
                <a:gd name="connsiteY14"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1381125 w 5853112"/>
                <a:gd name="connsiteY13" fmla="*/ 365125 h 898525"/>
                <a:gd name="connsiteX14" fmla="*/ 9524 w 5853112"/>
                <a:gd name="connsiteY14"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2590800 w 5853112"/>
                <a:gd name="connsiteY13" fmla="*/ 336550 h 898525"/>
                <a:gd name="connsiteX14" fmla="*/ 1381125 w 5853112"/>
                <a:gd name="connsiteY14" fmla="*/ 365125 h 898525"/>
                <a:gd name="connsiteX15" fmla="*/ 9524 w 5853112"/>
                <a:gd name="connsiteY15"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2590800 w 5853112"/>
                <a:gd name="connsiteY13" fmla="*/ 336550 h 898525"/>
                <a:gd name="connsiteX14" fmla="*/ 1381125 w 5853112"/>
                <a:gd name="connsiteY14" fmla="*/ 365125 h 898525"/>
                <a:gd name="connsiteX15" fmla="*/ 9524 w 5853112"/>
                <a:gd name="connsiteY15" fmla="*/ 898525 h 898525"/>
                <a:gd name="connsiteX0" fmla="*/ 0 w 5853112"/>
                <a:gd name="connsiteY0" fmla="*/ 622300 h 898525"/>
                <a:gd name="connsiteX1" fmla="*/ 381000 w 5853112"/>
                <a:gd name="connsiteY1" fmla="*/ 546100 h 898525"/>
                <a:gd name="connsiteX2" fmla="*/ 942975 w 5853112"/>
                <a:gd name="connsiteY2" fmla="*/ 412750 h 898525"/>
                <a:gd name="connsiteX3" fmla="*/ 1400175 w 5853112"/>
                <a:gd name="connsiteY3" fmla="*/ 212725 h 898525"/>
                <a:gd name="connsiteX4" fmla="*/ 1876425 w 5853112"/>
                <a:gd name="connsiteY4" fmla="*/ 50800 h 898525"/>
                <a:gd name="connsiteX5" fmla="*/ 2257425 w 5853112"/>
                <a:gd name="connsiteY5" fmla="*/ 12700 h 898525"/>
                <a:gd name="connsiteX6" fmla="*/ 2867025 w 5853112"/>
                <a:gd name="connsiteY6" fmla="*/ 127000 h 898525"/>
                <a:gd name="connsiteX7" fmla="*/ 3571875 w 5853112"/>
                <a:gd name="connsiteY7" fmla="*/ 374650 h 898525"/>
                <a:gd name="connsiteX8" fmla="*/ 4333875 w 5853112"/>
                <a:gd name="connsiteY8" fmla="*/ 546100 h 898525"/>
                <a:gd name="connsiteX9" fmla="*/ 5248275 w 5853112"/>
                <a:gd name="connsiteY9" fmla="*/ 622300 h 898525"/>
                <a:gd name="connsiteX10" fmla="*/ 5495925 w 5853112"/>
                <a:gd name="connsiteY10" fmla="*/ 669925 h 898525"/>
                <a:gd name="connsiteX11" fmla="*/ 3209925 w 5853112"/>
                <a:gd name="connsiteY11" fmla="*/ 441325 h 898525"/>
                <a:gd name="connsiteX12" fmla="*/ 2676525 w 5853112"/>
                <a:gd name="connsiteY12" fmla="*/ 746125 h 898525"/>
                <a:gd name="connsiteX13" fmla="*/ 2590800 w 5853112"/>
                <a:gd name="connsiteY13" fmla="*/ 336550 h 898525"/>
                <a:gd name="connsiteX14" fmla="*/ 1381125 w 5853112"/>
                <a:gd name="connsiteY14" fmla="*/ 365125 h 898525"/>
                <a:gd name="connsiteX15" fmla="*/ 9524 w 5853112"/>
                <a:gd name="connsiteY15" fmla="*/ 898525 h 898525"/>
                <a:gd name="connsiteX0" fmla="*/ 0 w 6462712"/>
                <a:gd name="connsiteY0" fmla="*/ 622300 h 898525"/>
                <a:gd name="connsiteX1" fmla="*/ 381000 w 6462712"/>
                <a:gd name="connsiteY1" fmla="*/ 546100 h 898525"/>
                <a:gd name="connsiteX2" fmla="*/ 942975 w 6462712"/>
                <a:gd name="connsiteY2" fmla="*/ 412750 h 898525"/>
                <a:gd name="connsiteX3" fmla="*/ 1400175 w 6462712"/>
                <a:gd name="connsiteY3" fmla="*/ 212725 h 898525"/>
                <a:gd name="connsiteX4" fmla="*/ 1876425 w 6462712"/>
                <a:gd name="connsiteY4" fmla="*/ 50800 h 898525"/>
                <a:gd name="connsiteX5" fmla="*/ 2257425 w 6462712"/>
                <a:gd name="connsiteY5" fmla="*/ 12700 h 898525"/>
                <a:gd name="connsiteX6" fmla="*/ 2867025 w 6462712"/>
                <a:gd name="connsiteY6" fmla="*/ 127000 h 898525"/>
                <a:gd name="connsiteX7" fmla="*/ 3571875 w 6462712"/>
                <a:gd name="connsiteY7" fmla="*/ 374650 h 898525"/>
                <a:gd name="connsiteX8" fmla="*/ 4333875 w 6462712"/>
                <a:gd name="connsiteY8" fmla="*/ 546100 h 898525"/>
                <a:gd name="connsiteX9" fmla="*/ 5248275 w 6462712"/>
                <a:gd name="connsiteY9" fmla="*/ 622300 h 898525"/>
                <a:gd name="connsiteX10" fmla="*/ 6105525 w 6462712"/>
                <a:gd name="connsiteY10" fmla="*/ 746125 h 898525"/>
                <a:gd name="connsiteX11" fmla="*/ 3209925 w 6462712"/>
                <a:gd name="connsiteY11" fmla="*/ 441325 h 898525"/>
                <a:gd name="connsiteX12" fmla="*/ 2676525 w 6462712"/>
                <a:gd name="connsiteY12" fmla="*/ 746125 h 898525"/>
                <a:gd name="connsiteX13" fmla="*/ 2590800 w 6462712"/>
                <a:gd name="connsiteY13" fmla="*/ 336550 h 898525"/>
                <a:gd name="connsiteX14" fmla="*/ 1381125 w 6462712"/>
                <a:gd name="connsiteY14" fmla="*/ 365125 h 898525"/>
                <a:gd name="connsiteX15" fmla="*/ 9524 w 6462712"/>
                <a:gd name="connsiteY15" fmla="*/ 898525 h 898525"/>
                <a:gd name="connsiteX0" fmla="*/ 0 w 6462712"/>
                <a:gd name="connsiteY0" fmla="*/ 622300 h 898525"/>
                <a:gd name="connsiteX1" fmla="*/ 381000 w 6462712"/>
                <a:gd name="connsiteY1" fmla="*/ 546100 h 898525"/>
                <a:gd name="connsiteX2" fmla="*/ 942975 w 6462712"/>
                <a:gd name="connsiteY2" fmla="*/ 412750 h 898525"/>
                <a:gd name="connsiteX3" fmla="*/ 1400175 w 6462712"/>
                <a:gd name="connsiteY3" fmla="*/ 212725 h 898525"/>
                <a:gd name="connsiteX4" fmla="*/ 1876425 w 6462712"/>
                <a:gd name="connsiteY4" fmla="*/ 50800 h 898525"/>
                <a:gd name="connsiteX5" fmla="*/ 2257425 w 6462712"/>
                <a:gd name="connsiteY5" fmla="*/ 12700 h 898525"/>
                <a:gd name="connsiteX6" fmla="*/ 2867025 w 6462712"/>
                <a:gd name="connsiteY6" fmla="*/ 127000 h 898525"/>
                <a:gd name="connsiteX7" fmla="*/ 3571875 w 6462712"/>
                <a:gd name="connsiteY7" fmla="*/ 374650 h 898525"/>
                <a:gd name="connsiteX8" fmla="*/ 4333875 w 6462712"/>
                <a:gd name="connsiteY8" fmla="*/ 546100 h 898525"/>
                <a:gd name="connsiteX9" fmla="*/ 5248275 w 6462712"/>
                <a:gd name="connsiteY9" fmla="*/ 622300 h 898525"/>
                <a:gd name="connsiteX10" fmla="*/ 6105525 w 6462712"/>
                <a:gd name="connsiteY10" fmla="*/ 746125 h 898525"/>
                <a:gd name="connsiteX11" fmla="*/ 3209925 w 6462712"/>
                <a:gd name="connsiteY11" fmla="*/ 441325 h 898525"/>
                <a:gd name="connsiteX12" fmla="*/ 2676525 w 6462712"/>
                <a:gd name="connsiteY12" fmla="*/ 746125 h 898525"/>
                <a:gd name="connsiteX13" fmla="*/ 2590800 w 6462712"/>
                <a:gd name="connsiteY13" fmla="*/ 336550 h 898525"/>
                <a:gd name="connsiteX14" fmla="*/ 1381125 w 6462712"/>
                <a:gd name="connsiteY14" fmla="*/ 365125 h 898525"/>
                <a:gd name="connsiteX15" fmla="*/ 9524 w 6462712"/>
                <a:gd name="connsiteY15" fmla="*/ 898525 h 898525"/>
                <a:gd name="connsiteX0" fmla="*/ 0 w 6462712"/>
                <a:gd name="connsiteY0" fmla="*/ 622300 h 898525"/>
                <a:gd name="connsiteX1" fmla="*/ 381000 w 6462712"/>
                <a:gd name="connsiteY1" fmla="*/ 546100 h 898525"/>
                <a:gd name="connsiteX2" fmla="*/ 942975 w 6462712"/>
                <a:gd name="connsiteY2" fmla="*/ 412750 h 898525"/>
                <a:gd name="connsiteX3" fmla="*/ 1400175 w 6462712"/>
                <a:gd name="connsiteY3" fmla="*/ 212725 h 898525"/>
                <a:gd name="connsiteX4" fmla="*/ 1876425 w 6462712"/>
                <a:gd name="connsiteY4" fmla="*/ 50800 h 898525"/>
                <a:gd name="connsiteX5" fmla="*/ 2257425 w 6462712"/>
                <a:gd name="connsiteY5" fmla="*/ 12700 h 898525"/>
                <a:gd name="connsiteX6" fmla="*/ 2867025 w 6462712"/>
                <a:gd name="connsiteY6" fmla="*/ 127000 h 898525"/>
                <a:gd name="connsiteX7" fmla="*/ 3571875 w 6462712"/>
                <a:gd name="connsiteY7" fmla="*/ 374650 h 898525"/>
                <a:gd name="connsiteX8" fmla="*/ 4333875 w 6462712"/>
                <a:gd name="connsiteY8" fmla="*/ 546100 h 898525"/>
                <a:gd name="connsiteX9" fmla="*/ 5248275 w 6462712"/>
                <a:gd name="connsiteY9" fmla="*/ 622300 h 898525"/>
                <a:gd name="connsiteX10" fmla="*/ 6105525 w 6462712"/>
                <a:gd name="connsiteY10" fmla="*/ 746125 h 898525"/>
                <a:gd name="connsiteX11" fmla="*/ 3133725 w 6462712"/>
                <a:gd name="connsiteY11" fmla="*/ 517525 h 898525"/>
                <a:gd name="connsiteX12" fmla="*/ 2676525 w 6462712"/>
                <a:gd name="connsiteY12" fmla="*/ 746125 h 898525"/>
                <a:gd name="connsiteX13" fmla="*/ 2590800 w 6462712"/>
                <a:gd name="connsiteY13" fmla="*/ 336550 h 898525"/>
                <a:gd name="connsiteX14" fmla="*/ 1381125 w 6462712"/>
                <a:gd name="connsiteY14" fmla="*/ 365125 h 898525"/>
                <a:gd name="connsiteX15" fmla="*/ 9524 w 6462712"/>
                <a:gd name="connsiteY15" fmla="*/ 898525 h 898525"/>
                <a:gd name="connsiteX0" fmla="*/ 0 w 6462712"/>
                <a:gd name="connsiteY0" fmla="*/ 622300 h 898525"/>
                <a:gd name="connsiteX1" fmla="*/ 381000 w 6462712"/>
                <a:gd name="connsiteY1" fmla="*/ 546100 h 898525"/>
                <a:gd name="connsiteX2" fmla="*/ 942975 w 6462712"/>
                <a:gd name="connsiteY2" fmla="*/ 412750 h 898525"/>
                <a:gd name="connsiteX3" fmla="*/ 1400175 w 6462712"/>
                <a:gd name="connsiteY3" fmla="*/ 212725 h 898525"/>
                <a:gd name="connsiteX4" fmla="*/ 1876425 w 6462712"/>
                <a:gd name="connsiteY4" fmla="*/ 50800 h 898525"/>
                <a:gd name="connsiteX5" fmla="*/ 2257425 w 6462712"/>
                <a:gd name="connsiteY5" fmla="*/ 12700 h 898525"/>
                <a:gd name="connsiteX6" fmla="*/ 2867025 w 6462712"/>
                <a:gd name="connsiteY6" fmla="*/ 127000 h 898525"/>
                <a:gd name="connsiteX7" fmla="*/ 3571875 w 6462712"/>
                <a:gd name="connsiteY7" fmla="*/ 374650 h 898525"/>
                <a:gd name="connsiteX8" fmla="*/ 4333875 w 6462712"/>
                <a:gd name="connsiteY8" fmla="*/ 546100 h 898525"/>
                <a:gd name="connsiteX9" fmla="*/ 5248275 w 6462712"/>
                <a:gd name="connsiteY9" fmla="*/ 622300 h 898525"/>
                <a:gd name="connsiteX10" fmla="*/ 6105525 w 6462712"/>
                <a:gd name="connsiteY10" fmla="*/ 746125 h 898525"/>
                <a:gd name="connsiteX11" fmla="*/ 3133725 w 6462712"/>
                <a:gd name="connsiteY11" fmla="*/ 517525 h 898525"/>
                <a:gd name="connsiteX12" fmla="*/ 2676525 w 6462712"/>
                <a:gd name="connsiteY12" fmla="*/ 746125 h 898525"/>
                <a:gd name="connsiteX13" fmla="*/ 2590800 w 6462712"/>
                <a:gd name="connsiteY13" fmla="*/ 336550 h 898525"/>
                <a:gd name="connsiteX14" fmla="*/ 1381125 w 6462712"/>
                <a:gd name="connsiteY14" fmla="*/ 365125 h 898525"/>
                <a:gd name="connsiteX15" fmla="*/ 9524 w 6462712"/>
                <a:gd name="connsiteY15" fmla="*/ 898525 h 898525"/>
                <a:gd name="connsiteX0" fmla="*/ 0 w 6462712"/>
                <a:gd name="connsiteY0" fmla="*/ 622300 h 898525"/>
                <a:gd name="connsiteX1" fmla="*/ 381000 w 6462712"/>
                <a:gd name="connsiteY1" fmla="*/ 546100 h 898525"/>
                <a:gd name="connsiteX2" fmla="*/ 942975 w 6462712"/>
                <a:gd name="connsiteY2" fmla="*/ 412750 h 898525"/>
                <a:gd name="connsiteX3" fmla="*/ 1400175 w 6462712"/>
                <a:gd name="connsiteY3" fmla="*/ 212725 h 898525"/>
                <a:gd name="connsiteX4" fmla="*/ 1876425 w 6462712"/>
                <a:gd name="connsiteY4" fmla="*/ 50800 h 898525"/>
                <a:gd name="connsiteX5" fmla="*/ 2257425 w 6462712"/>
                <a:gd name="connsiteY5" fmla="*/ 12700 h 898525"/>
                <a:gd name="connsiteX6" fmla="*/ 2867025 w 6462712"/>
                <a:gd name="connsiteY6" fmla="*/ 127000 h 898525"/>
                <a:gd name="connsiteX7" fmla="*/ 3571875 w 6462712"/>
                <a:gd name="connsiteY7" fmla="*/ 374650 h 898525"/>
                <a:gd name="connsiteX8" fmla="*/ 4333875 w 6462712"/>
                <a:gd name="connsiteY8" fmla="*/ 546100 h 898525"/>
                <a:gd name="connsiteX9" fmla="*/ 5248275 w 6462712"/>
                <a:gd name="connsiteY9" fmla="*/ 622300 h 898525"/>
                <a:gd name="connsiteX10" fmla="*/ 6105525 w 6462712"/>
                <a:gd name="connsiteY10" fmla="*/ 746125 h 898525"/>
                <a:gd name="connsiteX11" fmla="*/ 3133725 w 6462712"/>
                <a:gd name="connsiteY11" fmla="*/ 517525 h 898525"/>
                <a:gd name="connsiteX12" fmla="*/ 2676525 w 6462712"/>
                <a:gd name="connsiteY12" fmla="*/ 746125 h 898525"/>
                <a:gd name="connsiteX13" fmla="*/ 2590800 w 6462712"/>
                <a:gd name="connsiteY13" fmla="*/ 336550 h 898525"/>
                <a:gd name="connsiteX14" fmla="*/ 1381125 w 6462712"/>
                <a:gd name="connsiteY14" fmla="*/ 365125 h 898525"/>
                <a:gd name="connsiteX15" fmla="*/ 9524 w 6462712"/>
                <a:gd name="connsiteY15" fmla="*/ 898525 h 8985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81125 w 6462712"/>
                <a:gd name="connsiteY14" fmla="*/ 365125 h 936625"/>
                <a:gd name="connsiteX15" fmla="*/ 9524 w 6462712"/>
                <a:gd name="connsiteY15" fmla="*/ 898525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81125 w 6462712"/>
                <a:gd name="connsiteY14" fmla="*/ 365125 h 936625"/>
                <a:gd name="connsiteX15" fmla="*/ 9524 w 6462712"/>
                <a:gd name="connsiteY15" fmla="*/ 898525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81125 w 6462712"/>
                <a:gd name="connsiteY14" fmla="*/ 365125 h 936625"/>
                <a:gd name="connsiteX15" fmla="*/ 9524 w 6462712"/>
                <a:gd name="connsiteY15" fmla="*/ 898525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81125 w 6462712"/>
                <a:gd name="connsiteY14" fmla="*/ 365125 h 936625"/>
                <a:gd name="connsiteX15" fmla="*/ 9524 w 6462712"/>
                <a:gd name="connsiteY15" fmla="*/ 898525 h 936625"/>
                <a:gd name="connsiteX16" fmla="*/ 0 w 6462712"/>
                <a:gd name="connsiteY16" fmla="*/ 622300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228725 w 6462712"/>
                <a:gd name="connsiteY14" fmla="*/ 441325 h 936625"/>
                <a:gd name="connsiteX15" fmla="*/ 9524 w 6462712"/>
                <a:gd name="connsiteY15" fmla="*/ 898525 h 936625"/>
                <a:gd name="connsiteX16" fmla="*/ 0 w 6462712"/>
                <a:gd name="connsiteY16" fmla="*/ 622300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04925 w 6462712"/>
                <a:gd name="connsiteY14" fmla="*/ 441325 h 936625"/>
                <a:gd name="connsiteX15" fmla="*/ 9524 w 6462712"/>
                <a:gd name="connsiteY15" fmla="*/ 898525 h 936625"/>
                <a:gd name="connsiteX16" fmla="*/ 0 w 6462712"/>
                <a:gd name="connsiteY16" fmla="*/ 622300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04925 w 6462712"/>
                <a:gd name="connsiteY14" fmla="*/ 441325 h 936625"/>
                <a:gd name="connsiteX15" fmla="*/ 9524 w 6462712"/>
                <a:gd name="connsiteY15" fmla="*/ 898525 h 936625"/>
                <a:gd name="connsiteX16" fmla="*/ 0 w 6462712"/>
                <a:gd name="connsiteY16" fmla="*/ 622300 h 936625"/>
                <a:gd name="connsiteX0" fmla="*/ 0 w 6462712"/>
                <a:gd name="connsiteY0" fmla="*/ 622300 h 936625"/>
                <a:gd name="connsiteX1" fmla="*/ 381000 w 6462712"/>
                <a:gd name="connsiteY1" fmla="*/ 546100 h 936625"/>
                <a:gd name="connsiteX2" fmla="*/ 942975 w 6462712"/>
                <a:gd name="connsiteY2" fmla="*/ 412750 h 936625"/>
                <a:gd name="connsiteX3" fmla="*/ 1400175 w 6462712"/>
                <a:gd name="connsiteY3" fmla="*/ 212725 h 936625"/>
                <a:gd name="connsiteX4" fmla="*/ 1876425 w 6462712"/>
                <a:gd name="connsiteY4" fmla="*/ 50800 h 936625"/>
                <a:gd name="connsiteX5" fmla="*/ 2257425 w 6462712"/>
                <a:gd name="connsiteY5" fmla="*/ 12700 h 936625"/>
                <a:gd name="connsiteX6" fmla="*/ 2867025 w 6462712"/>
                <a:gd name="connsiteY6" fmla="*/ 127000 h 936625"/>
                <a:gd name="connsiteX7" fmla="*/ 3571875 w 6462712"/>
                <a:gd name="connsiteY7" fmla="*/ 374650 h 936625"/>
                <a:gd name="connsiteX8" fmla="*/ 4333875 w 6462712"/>
                <a:gd name="connsiteY8" fmla="*/ 546100 h 936625"/>
                <a:gd name="connsiteX9" fmla="*/ 5248275 w 6462712"/>
                <a:gd name="connsiteY9" fmla="*/ 622300 h 936625"/>
                <a:gd name="connsiteX10" fmla="*/ 6105525 w 6462712"/>
                <a:gd name="connsiteY10" fmla="*/ 746125 h 936625"/>
                <a:gd name="connsiteX11" fmla="*/ 3133725 w 6462712"/>
                <a:gd name="connsiteY11" fmla="*/ 517525 h 936625"/>
                <a:gd name="connsiteX12" fmla="*/ 2676525 w 6462712"/>
                <a:gd name="connsiteY12" fmla="*/ 746125 h 936625"/>
                <a:gd name="connsiteX13" fmla="*/ 2590800 w 6462712"/>
                <a:gd name="connsiteY13" fmla="*/ 336550 h 936625"/>
                <a:gd name="connsiteX14" fmla="*/ 1304925 w 6462712"/>
                <a:gd name="connsiteY14" fmla="*/ 441325 h 936625"/>
                <a:gd name="connsiteX15" fmla="*/ 9524 w 6462712"/>
                <a:gd name="connsiteY15" fmla="*/ 898525 h 936625"/>
                <a:gd name="connsiteX16" fmla="*/ 0 w 6462712"/>
                <a:gd name="connsiteY16" fmla="*/ 622300 h 93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462712" h="936625">
                  <a:moveTo>
                    <a:pt x="0" y="622300"/>
                  </a:moveTo>
                  <a:cubicBezTo>
                    <a:pt x="110331" y="599281"/>
                    <a:pt x="223838" y="581025"/>
                    <a:pt x="381000" y="546100"/>
                  </a:cubicBezTo>
                  <a:cubicBezTo>
                    <a:pt x="538162" y="511175"/>
                    <a:pt x="773113" y="468312"/>
                    <a:pt x="942975" y="412750"/>
                  </a:cubicBezTo>
                  <a:cubicBezTo>
                    <a:pt x="1112837" y="357188"/>
                    <a:pt x="1244600" y="273050"/>
                    <a:pt x="1400175" y="212725"/>
                  </a:cubicBezTo>
                  <a:cubicBezTo>
                    <a:pt x="1555750" y="152400"/>
                    <a:pt x="1733550" y="84138"/>
                    <a:pt x="1876425" y="50800"/>
                  </a:cubicBezTo>
                  <a:cubicBezTo>
                    <a:pt x="2019300" y="17462"/>
                    <a:pt x="2092325" y="0"/>
                    <a:pt x="2257425" y="12700"/>
                  </a:cubicBezTo>
                  <a:cubicBezTo>
                    <a:pt x="2422525" y="25400"/>
                    <a:pt x="2647950" y="66675"/>
                    <a:pt x="2867025" y="127000"/>
                  </a:cubicBezTo>
                  <a:cubicBezTo>
                    <a:pt x="3086100" y="187325"/>
                    <a:pt x="3327400" y="304800"/>
                    <a:pt x="3571875" y="374650"/>
                  </a:cubicBezTo>
                  <a:cubicBezTo>
                    <a:pt x="3816350" y="444500"/>
                    <a:pt x="4054475" y="504825"/>
                    <a:pt x="4333875" y="546100"/>
                  </a:cubicBezTo>
                  <a:cubicBezTo>
                    <a:pt x="4613275" y="587375"/>
                    <a:pt x="4953000" y="588963"/>
                    <a:pt x="5248275" y="622300"/>
                  </a:cubicBezTo>
                  <a:cubicBezTo>
                    <a:pt x="5543550" y="655637"/>
                    <a:pt x="6462712" y="728663"/>
                    <a:pt x="6105525" y="746125"/>
                  </a:cubicBezTo>
                  <a:cubicBezTo>
                    <a:pt x="4905375" y="936625"/>
                    <a:pt x="3638550" y="755650"/>
                    <a:pt x="3133725" y="517525"/>
                  </a:cubicBezTo>
                  <a:cubicBezTo>
                    <a:pt x="2746375" y="346075"/>
                    <a:pt x="2800350" y="482600"/>
                    <a:pt x="2676525" y="746125"/>
                  </a:cubicBezTo>
                  <a:cubicBezTo>
                    <a:pt x="2573338" y="728663"/>
                    <a:pt x="2806700" y="400050"/>
                    <a:pt x="2590800" y="336550"/>
                  </a:cubicBezTo>
                  <a:cubicBezTo>
                    <a:pt x="2155825" y="92075"/>
                    <a:pt x="1639888" y="319087"/>
                    <a:pt x="1304925" y="441325"/>
                  </a:cubicBezTo>
                  <a:cubicBezTo>
                    <a:pt x="771525" y="685800"/>
                    <a:pt x="466724" y="720725"/>
                    <a:pt x="9524" y="898525"/>
                  </a:cubicBezTo>
                  <a:lnTo>
                    <a:pt x="0" y="622300"/>
                  </a:lnTo>
                  <a:close/>
                </a:path>
              </a:pathLst>
            </a:custGeom>
            <a:gradFill>
              <a:gsLst>
                <a:gs pos="0">
                  <a:schemeClr val="accent2">
                    <a:lumMod val="60000"/>
                    <a:lumOff val="40000"/>
                  </a:schemeClr>
                </a:gs>
                <a:gs pos="50000">
                  <a:schemeClr val="accent6">
                    <a:lumMod val="60000"/>
                    <a:lumOff val="40000"/>
                  </a:schemeClr>
                </a:gs>
                <a:gs pos="100000">
                  <a:schemeClr val="accent5">
                    <a:lumMod val="60000"/>
                    <a:lumOff val="40000"/>
                  </a:schemeClr>
                </a:gs>
              </a:gsLst>
              <a:lin ang="5400000" scaled="0"/>
            </a:gradFill>
            <a:ln>
              <a:no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dirty="0">
                <a:solidFill>
                  <a:prstClr val="black"/>
                </a:solidFill>
              </a:endParaRPr>
            </a:p>
          </p:txBody>
        </p:sp>
        <p:sp>
          <p:nvSpPr>
            <p:cNvPr id="11" name="Freeform 10"/>
            <p:cNvSpPr/>
            <p:nvPr/>
          </p:nvSpPr>
          <p:spPr>
            <a:xfrm>
              <a:off x="1746789" y="2019985"/>
              <a:ext cx="5861971" cy="2228995"/>
            </a:xfrm>
            <a:custGeom>
              <a:avLst/>
              <a:gdLst>
                <a:gd name="connsiteX0" fmla="*/ 215900 w 5856288"/>
                <a:gd name="connsiteY0" fmla="*/ 2100263 h 2166938"/>
                <a:gd name="connsiteX1" fmla="*/ 168275 w 5856288"/>
                <a:gd name="connsiteY1" fmla="*/ 1785938 h 2166938"/>
                <a:gd name="connsiteX2" fmla="*/ 63500 w 5856288"/>
                <a:gd name="connsiteY2" fmla="*/ 1433513 h 2166938"/>
                <a:gd name="connsiteX3" fmla="*/ 25400 w 5856288"/>
                <a:gd name="connsiteY3" fmla="*/ 1023938 h 2166938"/>
                <a:gd name="connsiteX4" fmla="*/ 215900 w 5856288"/>
                <a:gd name="connsiteY4" fmla="*/ 576263 h 2166938"/>
                <a:gd name="connsiteX5" fmla="*/ 473075 w 5856288"/>
                <a:gd name="connsiteY5" fmla="*/ 347663 h 2166938"/>
                <a:gd name="connsiteX6" fmla="*/ 644525 w 5856288"/>
                <a:gd name="connsiteY6" fmla="*/ 204788 h 2166938"/>
                <a:gd name="connsiteX7" fmla="*/ 1244600 w 5856288"/>
                <a:gd name="connsiteY7" fmla="*/ 14288 h 2166938"/>
                <a:gd name="connsiteX8" fmla="*/ 1892300 w 5856288"/>
                <a:gd name="connsiteY8" fmla="*/ 119063 h 2166938"/>
                <a:gd name="connsiteX9" fmla="*/ 2349500 w 5856288"/>
                <a:gd name="connsiteY9" fmla="*/ 271463 h 2166938"/>
                <a:gd name="connsiteX10" fmla="*/ 3044825 w 5856288"/>
                <a:gd name="connsiteY10" fmla="*/ 538163 h 2166938"/>
                <a:gd name="connsiteX11" fmla="*/ 4064000 w 5856288"/>
                <a:gd name="connsiteY11" fmla="*/ 623888 h 2166938"/>
                <a:gd name="connsiteX12" fmla="*/ 5397500 w 5856288"/>
                <a:gd name="connsiteY12" fmla="*/ 614363 h 2166938"/>
                <a:gd name="connsiteX13" fmla="*/ 5711825 w 5856288"/>
                <a:gd name="connsiteY13" fmla="*/ 585788 h 2166938"/>
                <a:gd name="connsiteX14" fmla="*/ 5807075 w 5856288"/>
                <a:gd name="connsiteY14" fmla="*/ 633413 h 2166938"/>
                <a:gd name="connsiteX15" fmla="*/ 5826125 w 5856288"/>
                <a:gd name="connsiteY15" fmla="*/ 766763 h 2166938"/>
                <a:gd name="connsiteX16" fmla="*/ 5626100 w 5856288"/>
                <a:gd name="connsiteY16" fmla="*/ 1109663 h 2166938"/>
                <a:gd name="connsiteX17" fmla="*/ 4883150 w 5856288"/>
                <a:gd name="connsiteY17" fmla="*/ 1766888 h 2166938"/>
                <a:gd name="connsiteX18" fmla="*/ 4387850 w 5856288"/>
                <a:gd name="connsiteY18" fmla="*/ 2166938 h 2166938"/>
                <a:gd name="connsiteX0" fmla="*/ 215900 w 5856288"/>
                <a:gd name="connsiteY0" fmla="*/ 2097087 h 2163762"/>
                <a:gd name="connsiteX1" fmla="*/ 168275 w 5856288"/>
                <a:gd name="connsiteY1" fmla="*/ 1782762 h 2163762"/>
                <a:gd name="connsiteX2" fmla="*/ 63500 w 5856288"/>
                <a:gd name="connsiteY2" fmla="*/ 1430337 h 2163762"/>
                <a:gd name="connsiteX3" fmla="*/ 25400 w 5856288"/>
                <a:gd name="connsiteY3" fmla="*/ 1020762 h 2163762"/>
                <a:gd name="connsiteX4" fmla="*/ 215900 w 5856288"/>
                <a:gd name="connsiteY4" fmla="*/ 573087 h 2163762"/>
                <a:gd name="connsiteX5" fmla="*/ 473075 w 5856288"/>
                <a:gd name="connsiteY5" fmla="*/ 344487 h 2163762"/>
                <a:gd name="connsiteX6" fmla="*/ 644525 w 5856288"/>
                <a:gd name="connsiteY6" fmla="*/ 201612 h 2163762"/>
                <a:gd name="connsiteX7" fmla="*/ 1244600 w 5856288"/>
                <a:gd name="connsiteY7" fmla="*/ 11112 h 2163762"/>
                <a:gd name="connsiteX8" fmla="*/ 2349500 w 5856288"/>
                <a:gd name="connsiteY8" fmla="*/ 268287 h 2163762"/>
                <a:gd name="connsiteX9" fmla="*/ 3044825 w 5856288"/>
                <a:gd name="connsiteY9" fmla="*/ 534987 h 2163762"/>
                <a:gd name="connsiteX10" fmla="*/ 4064000 w 5856288"/>
                <a:gd name="connsiteY10" fmla="*/ 620712 h 2163762"/>
                <a:gd name="connsiteX11" fmla="*/ 5397500 w 5856288"/>
                <a:gd name="connsiteY11" fmla="*/ 611187 h 2163762"/>
                <a:gd name="connsiteX12" fmla="*/ 5711825 w 5856288"/>
                <a:gd name="connsiteY12" fmla="*/ 582612 h 2163762"/>
                <a:gd name="connsiteX13" fmla="*/ 5807075 w 5856288"/>
                <a:gd name="connsiteY13" fmla="*/ 630237 h 2163762"/>
                <a:gd name="connsiteX14" fmla="*/ 5826125 w 5856288"/>
                <a:gd name="connsiteY14" fmla="*/ 763587 h 2163762"/>
                <a:gd name="connsiteX15" fmla="*/ 5626100 w 5856288"/>
                <a:gd name="connsiteY15" fmla="*/ 1106487 h 2163762"/>
                <a:gd name="connsiteX16" fmla="*/ 4883150 w 5856288"/>
                <a:gd name="connsiteY16" fmla="*/ 1763712 h 2163762"/>
                <a:gd name="connsiteX17" fmla="*/ 4387850 w 5856288"/>
                <a:gd name="connsiteY17" fmla="*/ 2163762 h 2163762"/>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473075 w 5856288"/>
                <a:gd name="connsiteY5" fmla="*/ 407988 h 2227263"/>
                <a:gd name="connsiteX6" fmla="*/ 644525 w 5856288"/>
                <a:gd name="connsiteY6" fmla="*/ 265113 h 2227263"/>
                <a:gd name="connsiteX7" fmla="*/ 1244600 w 5856288"/>
                <a:gd name="connsiteY7" fmla="*/ 74613 h 2227263"/>
                <a:gd name="connsiteX8" fmla="*/ 2349500 w 5856288"/>
                <a:gd name="connsiteY8" fmla="*/ 331788 h 2227263"/>
                <a:gd name="connsiteX9" fmla="*/ 3044825 w 5856288"/>
                <a:gd name="connsiteY9" fmla="*/ 598488 h 2227263"/>
                <a:gd name="connsiteX10" fmla="*/ 4064000 w 5856288"/>
                <a:gd name="connsiteY10" fmla="*/ 684213 h 2227263"/>
                <a:gd name="connsiteX11" fmla="*/ 5397500 w 5856288"/>
                <a:gd name="connsiteY11" fmla="*/ 674688 h 2227263"/>
                <a:gd name="connsiteX12" fmla="*/ 5711825 w 5856288"/>
                <a:gd name="connsiteY12" fmla="*/ 646113 h 2227263"/>
                <a:gd name="connsiteX13" fmla="*/ 5807075 w 5856288"/>
                <a:gd name="connsiteY13" fmla="*/ 693738 h 2227263"/>
                <a:gd name="connsiteX14" fmla="*/ 5826125 w 5856288"/>
                <a:gd name="connsiteY14" fmla="*/ 827088 h 2227263"/>
                <a:gd name="connsiteX15" fmla="*/ 5626100 w 5856288"/>
                <a:gd name="connsiteY15" fmla="*/ 1169988 h 2227263"/>
                <a:gd name="connsiteX16" fmla="*/ 4883150 w 5856288"/>
                <a:gd name="connsiteY16" fmla="*/ 1827213 h 2227263"/>
                <a:gd name="connsiteX17" fmla="*/ 4387850 w 5856288"/>
                <a:gd name="connsiteY17"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3044825 w 5856288"/>
                <a:gd name="connsiteY8" fmla="*/ 598488 h 2227263"/>
                <a:gd name="connsiteX9" fmla="*/ 4064000 w 5856288"/>
                <a:gd name="connsiteY9" fmla="*/ 684213 h 2227263"/>
                <a:gd name="connsiteX10" fmla="*/ 5397500 w 5856288"/>
                <a:gd name="connsiteY10" fmla="*/ 674688 h 2227263"/>
                <a:gd name="connsiteX11" fmla="*/ 5711825 w 5856288"/>
                <a:gd name="connsiteY11" fmla="*/ 646113 h 2227263"/>
                <a:gd name="connsiteX12" fmla="*/ 5807075 w 5856288"/>
                <a:gd name="connsiteY12" fmla="*/ 693738 h 2227263"/>
                <a:gd name="connsiteX13" fmla="*/ 5826125 w 5856288"/>
                <a:gd name="connsiteY13" fmla="*/ 827088 h 2227263"/>
                <a:gd name="connsiteX14" fmla="*/ 5626100 w 5856288"/>
                <a:gd name="connsiteY14" fmla="*/ 1169988 h 2227263"/>
                <a:gd name="connsiteX15" fmla="*/ 4883150 w 5856288"/>
                <a:gd name="connsiteY15" fmla="*/ 1827213 h 2227263"/>
                <a:gd name="connsiteX16" fmla="*/ 4387850 w 5856288"/>
                <a:gd name="connsiteY16"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3044825 w 5856288"/>
                <a:gd name="connsiteY8" fmla="*/ 598488 h 2227263"/>
                <a:gd name="connsiteX9" fmla="*/ 4064000 w 5856288"/>
                <a:gd name="connsiteY9" fmla="*/ 684213 h 2227263"/>
                <a:gd name="connsiteX10" fmla="*/ 5397500 w 5856288"/>
                <a:gd name="connsiteY10" fmla="*/ 674688 h 2227263"/>
                <a:gd name="connsiteX11" fmla="*/ 5711825 w 5856288"/>
                <a:gd name="connsiteY11" fmla="*/ 646113 h 2227263"/>
                <a:gd name="connsiteX12" fmla="*/ 5807075 w 5856288"/>
                <a:gd name="connsiteY12" fmla="*/ 693738 h 2227263"/>
                <a:gd name="connsiteX13" fmla="*/ 5826125 w 5856288"/>
                <a:gd name="connsiteY13" fmla="*/ 827088 h 2227263"/>
                <a:gd name="connsiteX14" fmla="*/ 5626100 w 5856288"/>
                <a:gd name="connsiteY14" fmla="*/ 1169988 h 2227263"/>
                <a:gd name="connsiteX15" fmla="*/ 4883150 w 5856288"/>
                <a:gd name="connsiteY15" fmla="*/ 1827213 h 2227263"/>
                <a:gd name="connsiteX16" fmla="*/ 4387850 w 5856288"/>
                <a:gd name="connsiteY16"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397500 w 5856288"/>
                <a:gd name="connsiteY9" fmla="*/ 674688 h 2227263"/>
                <a:gd name="connsiteX10" fmla="*/ 5711825 w 5856288"/>
                <a:gd name="connsiteY10" fmla="*/ 646113 h 2227263"/>
                <a:gd name="connsiteX11" fmla="*/ 5807075 w 5856288"/>
                <a:gd name="connsiteY11" fmla="*/ 693738 h 2227263"/>
                <a:gd name="connsiteX12" fmla="*/ 5826125 w 5856288"/>
                <a:gd name="connsiteY12" fmla="*/ 827088 h 2227263"/>
                <a:gd name="connsiteX13" fmla="*/ 5626100 w 5856288"/>
                <a:gd name="connsiteY13" fmla="*/ 1169988 h 2227263"/>
                <a:gd name="connsiteX14" fmla="*/ 4883150 w 5856288"/>
                <a:gd name="connsiteY14" fmla="*/ 1827213 h 2227263"/>
                <a:gd name="connsiteX15" fmla="*/ 4387850 w 5856288"/>
                <a:gd name="connsiteY15"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397500 w 5856288"/>
                <a:gd name="connsiteY9" fmla="*/ 674688 h 2227263"/>
                <a:gd name="connsiteX10" fmla="*/ 5711825 w 5856288"/>
                <a:gd name="connsiteY10" fmla="*/ 646113 h 2227263"/>
                <a:gd name="connsiteX11" fmla="*/ 5807075 w 5856288"/>
                <a:gd name="connsiteY11" fmla="*/ 693738 h 2227263"/>
                <a:gd name="connsiteX12" fmla="*/ 5826125 w 5856288"/>
                <a:gd name="connsiteY12" fmla="*/ 827088 h 2227263"/>
                <a:gd name="connsiteX13" fmla="*/ 5626100 w 5856288"/>
                <a:gd name="connsiteY13" fmla="*/ 1169988 h 2227263"/>
                <a:gd name="connsiteX14" fmla="*/ 4883150 w 5856288"/>
                <a:gd name="connsiteY14" fmla="*/ 1827213 h 2227263"/>
                <a:gd name="connsiteX15" fmla="*/ 4387850 w 5856288"/>
                <a:gd name="connsiteY15"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397500 w 5856288"/>
                <a:gd name="connsiteY9" fmla="*/ 674688 h 2227263"/>
                <a:gd name="connsiteX10" fmla="*/ 5711825 w 5856288"/>
                <a:gd name="connsiteY10" fmla="*/ 646113 h 2227263"/>
                <a:gd name="connsiteX11" fmla="*/ 5807075 w 5856288"/>
                <a:gd name="connsiteY11" fmla="*/ 693738 h 2227263"/>
                <a:gd name="connsiteX12" fmla="*/ 5826125 w 5856288"/>
                <a:gd name="connsiteY12" fmla="*/ 827088 h 2227263"/>
                <a:gd name="connsiteX13" fmla="*/ 5626100 w 5856288"/>
                <a:gd name="connsiteY13" fmla="*/ 1169988 h 2227263"/>
                <a:gd name="connsiteX14" fmla="*/ 4883150 w 5856288"/>
                <a:gd name="connsiteY14" fmla="*/ 1827213 h 2227263"/>
                <a:gd name="connsiteX15" fmla="*/ 4387850 w 5856288"/>
                <a:gd name="connsiteY15"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397500 w 5856288"/>
                <a:gd name="connsiteY9" fmla="*/ 674688 h 2227263"/>
                <a:gd name="connsiteX10" fmla="*/ 5711825 w 5856288"/>
                <a:gd name="connsiteY10" fmla="*/ 646113 h 2227263"/>
                <a:gd name="connsiteX11" fmla="*/ 5807075 w 5856288"/>
                <a:gd name="connsiteY11" fmla="*/ 693738 h 2227263"/>
                <a:gd name="connsiteX12" fmla="*/ 5826125 w 5856288"/>
                <a:gd name="connsiteY12" fmla="*/ 827088 h 2227263"/>
                <a:gd name="connsiteX13" fmla="*/ 5626100 w 5856288"/>
                <a:gd name="connsiteY13" fmla="*/ 1169988 h 2227263"/>
                <a:gd name="connsiteX14" fmla="*/ 4883150 w 5856288"/>
                <a:gd name="connsiteY14" fmla="*/ 1827213 h 2227263"/>
                <a:gd name="connsiteX15" fmla="*/ 4387850 w 5856288"/>
                <a:gd name="connsiteY15"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397500 w 5856288"/>
                <a:gd name="connsiteY9" fmla="*/ 674688 h 2227263"/>
                <a:gd name="connsiteX10" fmla="*/ 5711825 w 5856288"/>
                <a:gd name="connsiteY10" fmla="*/ 646113 h 2227263"/>
                <a:gd name="connsiteX11" fmla="*/ 5807075 w 5856288"/>
                <a:gd name="connsiteY11" fmla="*/ 693738 h 2227263"/>
                <a:gd name="connsiteX12" fmla="*/ 5826125 w 5856288"/>
                <a:gd name="connsiteY12" fmla="*/ 827088 h 2227263"/>
                <a:gd name="connsiteX13" fmla="*/ 5626100 w 5856288"/>
                <a:gd name="connsiteY13" fmla="*/ 1169988 h 2227263"/>
                <a:gd name="connsiteX14" fmla="*/ 4883150 w 5856288"/>
                <a:gd name="connsiteY14" fmla="*/ 1827213 h 2227263"/>
                <a:gd name="connsiteX15" fmla="*/ 4387850 w 5856288"/>
                <a:gd name="connsiteY15"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397500 w 5856288"/>
                <a:gd name="connsiteY9" fmla="*/ 674688 h 2227263"/>
                <a:gd name="connsiteX10" fmla="*/ 5711825 w 5856288"/>
                <a:gd name="connsiteY10" fmla="*/ 646113 h 2227263"/>
                <a:gd name="connsiteX11" fmla="*/ 5807075 w 5856288"/>
                <a:gd name="connsiteY11" fmla="*/ 693738 h 2227263"/>
                <a:gd name="connsiteX12" fmla="*/ 5826125 w 5856288"/>
                <a:gd name="connsiteY12" fmla="*/ 827088 h 2227263"/>
                <a:gd name="connsiteX13" fmla="*/ 5626100 w 5856288"/>
                <a:gd name="connsiteY13" fmla="*/ 1169988 h 2227263"/>
                <a:gd name="connsiteX14" fmla="*/ 4883150 w 5856288"/>
                <a:gd name="connsiteY14" fmla="*/ 1827213 h 2227263"/>
                <a:gd name="connsiteX15" fmla="*/ 4387850 w 5856288"/>
                <a:gd name="connsiteY15" fmla="*/ 2227263 h 2227263"/>
                <a:gd name="connsiteX0" fmla="*/ 215900 w 6002337"/>
                <a:gd name="connsiteY0" fmla="*/ 2160588 h 2227263"/>
                <a:gd name="connsiteX1" fmla="*/ 168275 w 6002337"/>
                <a:gd name="connsiteY1" fmla="*/ 1846263 h 2227263"/>
                <a:gd name="connsiteX2" fmla="*/ 63500 w 6002337"/>
                <a:gd name="connsiteY2" fmla="*/ 1493838 h 2227263"/>
                <a:gd name="connsiteX3" fmla="*/ 25400 w 6002337"/>
                <a:gd name="connsiteY3" fmla="*/ 1084263 h 2227263"/>
                <a:gd name="connsiteX4" fmla="*/ 215900 w 6002337"/>
                <a:gd name="connsiteY4" fmla="*/ 636588 h 2227263"/>
                <a:gd name="connsiteX5" fmla="*/ 644525 w 6002337"/>
                <a:gd name="connsiteY5" fmla="*/ 265113 h 2227263"/>
                <a:gd name="connsiteX6" fmla="*/ 1244600 w 6002337"/>
                <a:gd name="connsiteY6" fmla="*/ 74613 h 2227263"/>
                <a:gd name="connsiteX7" fmla="*/ 2349500 w 6002337"/>
                <a:gd name="connsiteY7" fmla="*/ 331788 h 2227263"/>
                <a:gd name="connsiteX8" fmla="*/ 4064000 w 6002337"/>
                <a:gd name="connsiteY8" fmla="*/ 684213 h 2227263"/>
                <a:gd name="connsiteX9" fmla="*/ 5711825 w 6002337"/>
                <a:gd name="connsiteY9" fmla="*/ 646113 h 2227263"/>
                <a:gd name="connsiteX10" fmla="*/ 5807075 w 6002337"/>
                <a:gd name="connsiteY10" fmla="*/ 693738 h 2227263"/>
                <a:gd name="connsiteX11" fmla="*/ 5826125 w 6002337"/>
                <a:gd name="connsiteY11" fmla="*/ 827088 h 2227263"/>
                <a:gd name="connsiteX12" fmla="*/ 5626100 w 6002337"/>
                <a:gd name="connsiteY12" fmla="*/ 1169988 h 2227263"/>
                <a:gd name="connsiteX13" fmla="*/ 4883150 w 6002337"/>
                <a:gd name="connsiteY13" fmla="*/ 1827213 h 2227263"/>
                <a:gd name="connsiteX14" fmla="*/ 4387850 w 6002337"/>
                <a:gd name="connsiteY14" fmla="*/ 2227263 h 2227263"/>
                <a:gd name="connsiteX0" fmla="*/ 215900 w 5856288"/>
                <a:gd name="connsiteY0" fmla="*/ 2160588 h 2227263"/>
                <a:gd name="connsiteX1" fmla="*/ 168275 w 5856288"/>
                <a:gd name="connsiteY1" fmla="*/ 1846263 h 2227263"/>
                <a:gd name="connsiteX2" fmla="*/ 63500 w 5856288"/>
                <a:gd name="connsiteY2" fmla="*/ 1493838 h 2227263"/>
                <a:gd name="connsiteX3" fmla="*/ 25400 w 5856288"/>
                <a:gd name="connsiteY3" fmla="*/ 1084263 h 2227263"/>
                <a:gd name="connsiteX4" fmla="*/ 215900 w 5856288"/>
                <a:gd name="connsiteY4" fmla="*/ 636588 h 2227263"/>
                <a:gd name="connsiteX5" fmla="*/ 644525 w 5856288"/>
                <a:gd name="connsiteY5" fmla="*/ 265113 h 2227263"/>
                <a:gd name="connsiteX6" fmla="*/ 1244600 w 5856288"/>
                <a:gd name="connsiteY6" fmla="*/ 74613 h 2227263"/>
                <a:gd name="connsiteX7" fmla="*/ 2349500 w 5856288"/>
                <a:gd name="connsiteY7" fmla="*/ 331788 h 2227263"/>
                <a:gd name="connsiteX8" fmla="*/ 4064000 w 5856288"/>
                <a:gd name="connsiteY8" fmla="*/ 684213 h 2227263"/>
                <a:gd name="connsiteX9" fmla="*/ 5711825 w 5856288"/>
                <a:gd name="connsiteY9" fmla="*/ 646113 h 2227263"/>
                <a:gd name="connsiteX10" fmla="*/ 5807075 w 5856288"/>
                <a:gd name="connsiteY10" fmla="*/ 693738 h 2227263"/>
                <a:gd name="connsiteX11" fmla="*/ 5826125 w 5856288"/>
                <a:gd name="connsiteY11" fmla="*/ 827088 h 2227263"/>
                <a:gd name="connsiteX12" fmla="*/ 5626100 w 5856288"/>
                <a:gd name="connsiteY12" fmla="*/ 1169988 h 2227263"/>
                <a:gd name="connsiteX13" fmla="*/ 4883150 w 5856288"/>
                <a:gd name="connsiteY13" fmla="*/ 1827213 h 2227263"/>
                <a:gd name="connsiteX14" fmla="*/ 4387850 w 5856288"/>
                <a:gd name="connsiteY14" fmla="*/ 2227263 h 2227263"/>
                <a:gd name="connsiteX0" fmla="*/ 215900 w 6005512"/>
                <a:gd name="connsiteY0" fmla="*/ 2160588 h 2227263"/>
                <a:gd name="connsiteX1" fmla="*/ 168275 w 6005512"/>
                <a:gd name="connsiteY1" fmla="*/ 1846263 h 2227263"/>
                <a:gd name="connsiteX2" fmla="*/ 63500 w 6005512"/>
                <a:gd name="connsiteY2" fmla="*/ 1493838 h 2227263"/>
                <a:gd name="connsiteX3" fmla="*/ 25400 w 6005512"/>
                <a:gd name="connsiteY3" fmla="*/ 1084263 h 2227263"/>
                <a:gd name="connsiteX4" fmla="*/ 215900 w 6005512"/>
                <a:gd name="connsiteY4" fmla="*/ 636588 h 2227263"/>
                <a:gd name="connsiteX5" fmla="*/ 644525 w 6005512"/>
                <a:gd name="connsiteY5" fmla="*/ 265113 h 2227263"/>
                <a:gd name="connsiteX6" fmla="*/ 1244600 w 6005512"/>
                <a:gd name="connsiteY6" fmla="*/ 74613 h 2227263"/>
                <a:gd name="connsiteX7" fmla="*/ 2349500 w 6005512"/>
                <a:gd name="connsiteY7" fmla="*/ 331788 h 2227263"/>
                <a:gd name="connsiteX8" fmla="*/ 4064000 w 6005512"/>
                <a:gd name="connsiteY8" fmla="*/ 684213 h 2227263"/>
                <a:gd name="connsiteX9" fmla="*/ 5711825 w 6005512"/>
                <a:gd name="connsiteY9" fmla="*/ 646113 h 2227263"/>
                <a:gd name="connsiteX10" fmla="*/ 5826125 w 6005512"/>
                <a:gd name="connsiteY10" fmla="*/ 827088 h 2227263"/>
                <a:gd name="connsiteX11" fmla="*/ 5626100 w 6005512"/>
                <a:gd name="connsiteY11" fmla="*/ 1169988 h 2227263"/>
                <a:gd name="connsiteX12" fmla="*/ 4883150 w 6005512"/>
                <a:gd name="connsiteY12" fmla="*/ 1827213 h 2227263"/>
                <a:gd name="connsiteX13" fmla="*/ 4387850 w 6005512"/>
                <a:gd name="connsiteY13" fmla="*/ 2227263 h 2227263"/>
                <a:gd name="connsiteX0" fmla="*/ 215900 w 5862637"/>
                <a:gd name="connsiteY0" fmla="*/ 2160588 h 2227263"/>
                <a:gd name="connsiteX1" fmla="*/ 168275 w 5862637"/>
                <a:gd name="connsiteY1" fmla="*/ 1846263 h 2227263"/>
                <a:gd name="connsiteX2" fmla="*/ 63500 w 5862637"/>
                <a:gd name="connsiteY2" fmla="*/ 1493838 h 2227263"/>
                <a:gd name="connsiteX3" fmla="*/ 25400 w 5862637"/>
                <a:gd name="connsiteY3" fmla="*/ 1084263 h 2227263"/>
                <a:gd name="connsiteX4" fmla="*/ 215900 w 5862637"/>
                <a:gd name="connsiteY4" fmla="*/ 636588 h 2227263"/>
                <a:gd name="connsiteX5" fmla="*/ 644525 w 5862637"/>
                <a:gd name="connsiteY5" fmla="*/ 265113 h 2227263"/>
                <a:gd name="connsiteX6" fmla="*/ 1244600 w 5862637"/>
                <a:gd name="connsiteY6" fmla="*/ 74613 h 2227263"/>
                <a:gd name="connsiteX7" fmla="*/ 2349500 w 5862637"/>
                <a:gd name="connsiteY7" fmla="*/ 331788 h 2227263"/>
                <a:gd name="connsiteX8" fmla="*/ 4064000 w 5862637"/>
                <a:gd name="connsiteY8" fmla="*/ 684213 h 2227263"/>
                <a:gd name="connsiteX9" fmla="*/ 5711825 w 5862637"/>
                <a:gd name="connsiteY9" fmla="*/ 646113 h 2227263"/>
                <a:gd name="connsiteX10" fmla="*/ 5826125 w 5862637"/>
                <a:gd name="connsiteY10" fmla="*/ 827088 h 2227263"/>
                <a:gd name="connsiteX11" fmla="*/ 5626100 w 5862637"/>
                <a:gd name="connsiteY11" fmla="*/ 1169988 h 2227263"/>
                <a:gd name="connsiteX12" fmla="*/ 4883150 w 5862637"/>
                <a:gd name="connsiteY12" fmla="*/ 1827213 h 2227263"/>
                <a:gd name="connsiteX13" fmla="*/ 4387850 w 5862637"/>
                <a:gd name="connsiteY13" fmla="*/ 2227263 h 2227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2637" h="2227263">
                  <a:moveTo>
                    <a:pt x="215900" y="2160588"/>
                  </a:moveTo>
                  <a:cubicBezTo>
                    <a:pt x="204787" y="2058988"/>
                    <a:pt x="193675" y="1957388"/>
                    <a:pt x="168275" y="1846263"/>
                  </a:cubicBezTo>
                  <a:cubicBezTo>
                    <a:pt x="142875" y="1735138"/>
                    <a:pt x="87312" y="1620838"/>
                    <a:pt x="63500" y="1493838"/>
                  </a:cubicBezTo>
                  <a:cubicBezTo>
                    <a:pt x="39688" y="1366838"/>
                    <a:pt x="0" y="1227138"/>
                    <a:pt x="25400" y="1084263"/>
                  </a:cubicBezTo>
                  <a:cubicBezTo>
                    <a:pt x="50800" y="941388"/>
                    <a:pt x="112713" y="773113"/>
                    <a:pt x="215900" y="636588"/>
                  </a:cubicBezTo>
                  <a:cubicBezTo>
                    <a:pt x="319087" y="500063"/>
                    <a:pt x="473075" y="358775"/>
                    <a:pt x="644525" y="265113"/>
                  </a:cubicBezTo>
                  <a:cubicBezTo>
                    <a:pt x="773113" y="209551"/>
                    <a:pt x="941388" y="130176"/>
                    <a:pt x="1244600" y="74613"/>
                  </a:cubicBezTo>
                  <a:cubicBezTo>
                    <a:pt x="1728787" y="0"/>
                    <a:pt x="2146300" y="287338"/>
                    <a:pt x="2349500" y="331788"/>
                  </a:cubicBezTo>
                  <a:cubicBezTo>
                    <a:pt x="3009900" y="642938"/>
                    <a:pt x="3594100" y="674688"/>
                    <a:pt x="4064000" y="684213"/>
                  </a:cubicBezTo>
                  <a:cubicBezTo>
                    <a:pt x="4624388" y="736601"/>
                    <a:pt x="5421313" y="644526"/>
                    <a:pt x="5711825" y="646113"/>
                  </a:cubicBezTo>
                  <a:cubicBezTo>
                    <a:pt x="5862637" y="688975"/>
                    <a:pt x="5840413" y="739776"/>
                    <a:pt x="5826125" y="827088"/>
                  </a:cubicBezTo>
                  <a:cubicBezTo>
                    <a:pt x="5811838" y="914401"/>
                    <a:pt x="5783262" y="1003301"/>
                    <a:pt x="5626100" y="1169988"/>
                  </a:cubicBezTo>
                  <a:cubicBezTo>
                    <a:pt x="5468938" y="1336675"/>
                    <a:pt x="5089525" y="1651001"/>
                    <a:pt x="4883150" y="1827213"/>
                  </a:cubicBezTo>
                  <a:cubicBezTo>
                    <a:pt x="4676775" y="2003425"/>
                    <a:pt x="4532312" y="2115344"/>
                    <a:pt x="4387850" y="2227263"/>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cxnSp>
          <p:nvCxnSpPr>
            <p:cNvPr id="12" name="Straight Connector 11"/>
            <p:cNvCxnSpPr/>
            <p:nvPr/>
          </p:nvCxnSpPr>
          <p:spPr>
            <a:xfrm rot="16200000" flipH="1">
              <a:off x="838313" y="3200460"/>
              <a:ext cx="2362286" cy="229374"/>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3" name="Freeform 12"/>
            <p:cNvSpPr/>
            <p:nvPr/>
          </p:nvSpPr>
          <p:spPr>
            <a:xfrm>
              <a:off x="2600489" y="3081487"/>
              <a:ext cx="1642081" cy="2025046"/>
            </a:xfrm>
            <a:custGeom>
              <a:avLst/>
              <a:gdLst>
                <a:gd name="connsiteX0" fmla="*/ 0 w 1641475"/>
                <a:gd name="connsiteY0" fmla="*/ 1976438 h 2024063"/>
                <a:gd name="connsiteX1" fmla="*/ 76200 w 1641475"/>
                <a:gd name="connsiteY1" fmla="*/ 1471613 h 2024063"/>
                <a:gd name="connsiteX2" fmla="*/ 85725 w 1641475"/>
                <a:gd name="connsiteY2" fmla="*/ 1128713 h 2024063"/>
                <a:gd name="connsiteX3" fmla="*/ 47625 w 1641475"/>
                <a:gd name="connsiteY3" fmla="*/ 795338 h 2024063"/>
                <a:gd name="connsiteX4" fmla="*/ 76200 w 1641475"/>
                <a:gd name="connsiteY4" fmla="*/ 519113 h 2024063"/>
                <a:gd name="connsiteX5" fmla="*/ 295275 w 1641475"/>
                <a:gd name="connsiteY5" fmla="*/ 147638 h 2024063"/>
                <a:gd name="connsiteX6" fmla="*/ 685800 w 1641475"/>
                <a:gd name="connsiteY6" fmla="*/ 14288 h 2024063"/>
                <a:gd name="connsiteX7" fmla="*/ 1076325 w 1641475"/>
                <a:gd name="connsiteY7" fmla="*/ 61913 h 2024063"/>
                <a:gd name="connsiteX8" fmla="*/ 1390650 w 1641475"/>
                <a:gd name="connsiteY8" fmla="*/ 366713 h 2024063"/>
                <a:gd name="connsiteX9" fmla="*/ 1590675 w 1641475"/>
                <a:gd name="connsiteY9" fmla="*/ 833438 h 2024063"/>
                <a:gd name="connsiteX10" fmla="*/ 1638300 w 1641475"/>
                <a:gd name="connsiteY10" fmla="*/ 1262063 h 2024063"/>
                <a:gd name="connsiteX11" fmla="*/ 1571625 w 1641475"/>
                <a:gd name="connsiteY11" fmla="*/ 1671638 h 2024063"/>
                <a:gd name="connsiteX12" fmla="*/ 1609725 w 1641475"/>
                <a:gd name="connsiteY12" fmla="*/ 2024063 h 2024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41475" h="2024063">
                  <a:moveTo>
                    <a:pt x="0" y="1976438"/>
                  </a:moveTo>
                  <a:cubicBezTo>
                    <a:pt x="30956" y="1794669"/>
                    <a:pt x="61912" y="1612901"/>
                    <a:pt x="76200" y="1471613"/>
                  </a:cubicBezTo>
                  <a:cubicBezTo>
                    <a:pt x="90488" y="1330325"/>
                    <a:pt x="90488" y="1241426"/>
                    <a:pt x="85725" y="1128713"/>
                  </a:cubicBezTo>
                  <a:cubicBezTo>
                    <a:pt x="80963" y="1016001"/>
                    <a:pt x="49213" y="896938"/>
                    <a:pt x="47625" y="795338"/>
                  </a:cubicBezTo>
                  <a:cubicBezTo>
                    <a:pt x="46038" y="693738"/>
                    <a:pt x="34925" y="627063"/>
                    <a:pt x="76200" y="519113"/>
                  </a:cubicBezTo>
                  <a:cubicBezTo>
                    <a:pt x="117475" y="411163"/>
                    <a:pt x="193675" y="231775"/>
                    <a:pt x="295275" y="147638"/>
                  </a:cubicBezTo>
                  <a:cubicBezTo>
                    <a:pt x="396875" y="63501"/>
                    <a:pt x="555625" y="28576"/>
                    <a:pt x="685800" y="14288"/>
                  </a:cubicBezTo>
                  <a:cubicBezTo>
                    <a:pt x="815975" y="0"/>
                    <a:pt x="958850" y="3176"/>
                    <a:pt x="1076325" y="61913"/>
                  </a:cubicBezTo>
                  <a:cubicBezTo>
                    <a:pt x="1193800" y="120651"/>
                    <a:pt x="1304925" y="238126"/>
                    <a:pt x="1390650" y="366713"/>
                  </a:cubicBezTo>
                  <a:cubicBezTo>
                    <a:pt x="1476375" y="495301"/>
                    <a:pt x="1549400" y="684213"/>
                    <a:pt x="1590675" y="833438"/>
                  </a:cubicBezTo>
                  <a:cubicBezTo>
                    <a:pt x="1631950" y="982663"/>
                    <a:pt x="1641475" y="1122363"/>
                    <a:pt x="1638300" y="1262063"/>
                  </a:cubicBezTo>
                  <a:cubicBezTo>
                    <a:pt x="1635125" y="1401763"/>
                    <a:pt x="1576387" y="1544638"/>
                    <a:pt x="1571625" y="1671638"/>
                  </a:cubicBezTo>
                  <a:cubicBezTo>
                    <a:pt x="1566863" y="1798638"/>
                    <a:pt x="1588294" y="1911350"/>
                    <a:pt x="1609725" y="2024063"/>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14" name="Freeform 13"/>
            <p:cNvSpPr/>
            <p:nvPr/>
          </p:nvSpPr>
          <p:spPr>
            <a:xfrm>
              <a:off x="2924044" y="4199197"/>
              <a:ext cx="1066365" cy="915365"/>
            </a:xfrm>
            <a:custGeom>
              <a:avLst/>
              <a:gdLst>
                <a:gd name="connsiteX0" fmla="*/ 0 w 1066800"/>
                <a:gd name="connsiteY0" fmla="*/ 915987 h 915987"/>
                <a:gd name="connsiteX1" fmla="*/ 190500 w 1066800"/>
                <a:gd name="connsiteY1" fmla="*/ 792162 h 915987"/>
                <a:gd name="connsiteX2" fmla="*/ 238125 w 1066800"/>
                <a:gd name="connsiteY2" fmla="*/ 687387 h 915987"/>
                <a:gd name="connsiteX3" fmla="*/ 209550 w 1066800"/>
                <a:gd name="connsiteY3" fmla="*/ 515937 h 915987"/>
                <a:gd name="connsiteX4" fmla="*/ 209550 w 1066800"/>
                <a:gd name="connsiteY4" fmla="*/ 382587 h 915987"/>
                <a:gd name="connsiteX5" fmla="*/ 266700 w 1066800"/>
                <a:gd name="connsiteY5" fmla="*/ 344487 h 915987"/>
                <a:gd name="connsiteX6" fmla="*/ 409575 w 1066800"/>
                <a:gd name="connsiteY6" fmla="*/ 439737 h 915987"/>
                <a:gd name="connsiteX7" fmla="*/ 485775 w 1066800"/>
                <a:gd name="connsiteY7" fmla="*/ 392112 h 915987"/>
                <a:gd name="connsiteX8" fmla="*/ 457200 w 1066800"/>
                <a:gd name="connsiteY8" fmla="*/ 220662 h 915987"/>
                <a:gd name="connsiteX9" fmla="*/ 542925 w 1066800"/>
                <a:gd name="connsiteY9" fmla="*/ 49212 h 915987"/>
                <a:gd name="connsiteX10" fmla="*/ 638175 w 1066800"/>
                <a:gd name="connsiteY10" fmla="*/ 11112 h 915987"/>
                <a:gd name="connsiteX11" fmla="*/ 762000 w 1066800"/>
                <a:gd name="connsiteY11" fmla="*/ 115887 h 915987"/>
                <a:gd name="connsiteX12" fmla="*/ 809625 w 1066800"/>
                <a:gd name="connsiteY12" fmla="*/ 315912 h 915987"/>
                <a:gd name="connsiteX13" fmla="*/ 819150 w 1066800"/>
                <a:gd name="connsiteY13" fmla="*/ 525462 h 915987"/>
                <a:gd name="connsiteX14" fmla="*/ 971550 w 1066800"/>
                <a:gd name="connsiteY14" fmla="*/ 782637 h 915987"/>
                <a:gd name="connsiteX15" fmla="*/ 1066800 w 1066800"/>
                <a:gd name="connsiteY15" fmla="*/ 906462 h 915987"/>
                <a:gd name="connsiteX0" fmla="*/ 0 w 1066800"/>
                <a:gd name="connsiteY0" fmla="*/ 915987 h 915987"/>
                <a:gd name="connsiteX1" fmla="*/ 190500 w 1066800"/>
                <a:gd name="connsiteY1" fmla="*/ 792162 h 915987"/>
                <a:gd name="connsiteX2" fmla="*/ 238125 w 1066800"/>
                <a:gd name="connsiteY2" fmla="*/ 687387 h 915987"/>
                <a:gd name="connsiteX3" fmla="*/ 209550 w 1066800"/>
                <a:gd name="connsiteY3" fmla="*/ 515937 h 915987"/>
                <a:gd name="connsiteX4" fmla="*/ 209550 w 1066800"/>
                <a:gd name="connsiteY4" fmla="*/ 382587 h 915987"/>
                <a:gd name="connsiteX5" fmla="*/ 266700 w 1066800"/>
                <a:gd name="connsiteY5" fmla="*/ 344487 h 915987"/>
                <a:gd name="connsiteX6" fmla="*/ 409575 w 1066800"/>
                <a:gd name="connsiteY6" fmla="*/ 439737 h 915987"/>
                <a:gd name="connsiteX7" fmla="*/ 485775 w 1066800"/>
                <a:gd name="connsiteY7" fmla="*/ 392112 h 915987"/>
                <a:gd name="connsiteX8" fmla="*/ 457200 w 1066800"/>
                <a:gd name="connsiteY8" fmla="*/ 220662 h 915987"/>
                <a:gd name="connsiteX9" fmla="*/ 542925 w 1066800"/>
                <a:gd name="connsiteY9" fmla="*/ 49212 h 915987"/>
                <a:gd name="connsiteX10" fmla="*/ 638175 w 1066800"/>
                <a:gd name="connsiteY10" fmla="*/ 11112 h 915987"/>
                <a:gd name="connsiteX11" fmla="*/ 762000 w 1066800"/>
                <a:gd name="connsiteY11" fmla="*/ 115887 h 915987"/>
                <a:gd name="connsiteX12" fmla="*/ 809625 w 1066800"/>
                <a:gd name="connsiteY12" fmla="*/ 315912 h 915987"/>
                <a:gd name="connsiteX13" fmla="*/ 819150 w 1066800"/>
                <a:gd name="connsiteY13" fmla="*/ 525462 h 915987"/>
                <a:gd name="connsiteX14" fmla="*/ 971550 w 1066800"/>
                <a:gd name="connsiteY14" fmla="*/ 782637 h 915987"/>
                <a:gd name="connsiteX15" fmla="*/ 1066800 w 1066800"/>
                <a:gd name="connsiteY15" fmla="*/ 906462 h 915987"/>
                <a:gd name="connsiteX16" fmla="*/ 0 w 1066800"/>
                <a:gd name="connsiteY16" fmla="*/ 915987 h 915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66800" h="915987">
                  <a:moveTo>
                    <a:pt x="0" y="915987"/>
                  </a:moveTo>
                  <a:cubicBezTo>
                    <a:pt x="75406" y="873124"/>
                    <a:pt x="150813" y="830262"/>
                    <a:pt x="190500" y="792162"/>
                  </a:cubicBezTo>
                  <a:cubicBezTo>
                    <a:pt x="230187" y="754062"/>
                    <a:pt x="234950" y="733424"/>
                    <a:pt x="238125" y="687387"/>
                  </a:cubicBezTo>
                  <a:cubicBezTo>
                    <a:pt x="241300" y="641350"/>
                    <a:pt x="214312" y="566737"/>
                    <a:pt x="209550" y="515937"/>
                  </a:cubicBezTo>
                  <a:cubicBezTo>
                    <a:pt x="204788" y="465137"/>
                    <a:pt x="200025" y="411162"/>
                    <a:pt x="209550" y="382587"/>
                  </a:cubicBezTo>
                  <a:cubicBezTo>
                    <a:pt x="219075" y="354012"/>
                    <a:pt x="233363" y="334962"/>
                    <a:pt x="266700" y="344487"/>
                  </a:cubicBezTo>
                  <a:cubicBezTo>
                    <a:pt x="300038" y="354012"/>
                    <a:pt x="373063" y="431800"/>
                    <a:pt x="409575" y="439737"/>
                  </a:cubicBezTo>
                  <a:cubicBezTo>
                    <a:pt x="446087" y="447674"/>
                    <a:pt x="477838" y="428624"/>
                    <a:pt x="485775" y="392112"/>
                  </a:cubicBezTo>
                  <a:cubicBezTo>
                    <a:pt x="493712" y="355600"/>
                    <a:pt x="447675" y="277812"/>
                    <a:pt x="457200" y="220662"/>
                  </a:cubicBezTo>
                  <a:cubicBezTo>
                    <a:pt x="466725" y="163512"/>
                    <a:pt x="512763" y="84137"/>
                    <a:pt x="542925" y="49212"/>
                  </a:cubicBezTo>
                  <a:cubicBezTo>
                    <a:pt x="573088" y="14287"/>
                    <a:pt x="601663" y="0"/>
                    <a:pt x="638175" y="11112"/>
                  </a:cubicBezTo>
                  <a:cubicBezTo>
                    <a:pt x="674687" y="22224"/>
                    <a:pt x="733425" y="65087"/>
                    <a:pt x="762000" y="115887"/>
                  </a:cubicBezTo>
                  <a:cubicBezTo>
                    <a:pt x="790575" y="166687"/>
                    <a:pt x="800100" y="247650"/>
                    <a:pt x="809625" y="315912"/>
                  </a:cubicBezTo>
                  <a:cubicBezTo>
                    <a:pt x="819150" y="384174"/>
                    <a:pt x="792163" y="447675"/>
                    <a:pt x="819150" y="525462"/>
                  </a:cubicBezTo>
                  <a:cubicBezTo>
                    <a:pt x="846137" y="603249"/>
                    <a:pt x="930275" y="719137"/>
                    <a:pt x="971550" y="782637"/>
                  </a:cubicBezTo>
                  <a:cubicBezTo>
                    <a:pt x="1012825" y="846137"/>
                    <a:pt x="1039812" y="876299"/>
                    <a:pt x="1066800" y="906462"/>
                  </a:cubicBezTo>
                  <a:lnTo>
                    <a:pt x="0" y="915987"/>
                  </a:lnTo>
                  <a:close/>
                </a:path>
              </a:pathLst>
            </a:custGeom>
            <a:solidFill>
              <a:srgbClr val="FF0000"/>
            </a:solidFill>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15" name="TextBox 13"/>
            <p:cNvSpPr txBox="1">
              <a:spLocks noChangeArrowheads="1"/>
            </p:cNvSpPr>
            <p:nvPr/>
          </p:nvSpPr>
          <p:spPr bwMode="auto">
            <a:xfrm>
              <a:off x="3037972" y="4248980"/>
              <a:ext cx="1011680" cy="987631"/>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50000"/>
                </a:lnSpc>
                <a:defRPr/>
              </a:pPr>
              <a:r>
                <a:rPr lang="en-US" altLang="en-US" sz="1050" b="1">
                  <a:solidFill>
                    <a:prstClr val="black"/>
                  </a:solidFill>
                  <a:latin typeface="Calibri" pitchFamily="34" charset="0"/>
                </a:rPr>
                <a:t>          +</a:t>
              </a:r>
            </a:p>
            <a:p>
              <a:pPr eaLnBrk="1" hangingPunct="1">
                <a:lnSpc>
                  <a:spcPct val="50000"/>
                </a:lnSpc>
                <a:defRPr/>
              </a:pPr>
              <a:r>
                <a:rPr lang="en-US" altLang="en-US" sz="1050" b="1">
                  <a:solidFill>
                    <a:prstClr val="black"/>
                  </a:solidFill>
                  <a:latin typeface="Calibri" pitchFamily="34" charset="0"/>
                </a:rPr>
                <a:t>         + +</a:t>
              </a:r>
            </a:p>
            <a:p>
              <a:pPr eaLnBrk="1" hangingPunct="1">
                <a:lnSpc>
                  <a:spcPct val="50000"/>
                </a:lnSpc>
                <a:defRPr/>
              </a:pPr>
              <a:r>
                <a:rPr lang="en-US" altLang="en-US" sz="1050" b="1">
                  <a:solidFill>
                    <a:prstClr val="black"/>
                  </a:solidFill>
                  <a:latin typeface="Calibri" pitchFamily="34" charset="0"/>
                </a:rPr>
                <a:t>          + +</a:t>
              </a:r>
            </a:p>
            <a:p>
              <a:pPr eaLnBrk="1" hangingPunct="1">
                <a:lnSpc>
                  <a:spcPct val="50000"/>
                </a:lnSpc>
                <a:defRPr/>
              </a:pPr>
              <a:r>
                <a:rPr lang="en-US" altLang="en-US" sz="1050" b="1">
                  <a:solidFill>
                    <a:prstClr val="black"/>
                  </a:solidFill>
                  <a:latin typeface="Calibri" pitchFamily="34" charset="0"/>
                </a:rPr>
                <a:t>         + + +</a:t>
              </a:r>
            </a:p>
            <a:p>
              <a:pPr eaLnBrk="1" hangingPunct="1">
                <a:lnSpc>
                  <a:spcPct val="50000"/>
                </a:lnSpc>
                <a:defRPr/>
              </a:pPr>
              <a:r>
                <a:rPr lang="en-US" altLang="en-US" sz="1050" b="1">
                  <a:solidFill>
                    <a:prstClr val="black"/>
                  </a:solidFill>
                  <a:latin typeface="Calibri" pitchFamily="34" charset="0"/>
                </a:rPr>
                <a:t> + + + + +</a:t>
              </a:r>
            </a:p>
            <a:p>
              <a:pPr eaLnBrk="1" hangingPunct="1">
                <a:lnSpc>
                  <a:spcPct val="50000"/>
                </a:lnSpc>
                <a:defRPr/>
              </a:pPr>
              <a:r>
                <a:rPr lang="en-US" altLang="en-US" sz="1050" b="1">
                  <a:solidFill>
                    <a:prstClr val="black"/>
                  </a:solidFill>
                  <a:latin typeface="Calibri" pitchFamily="34" charset="0"/>
                </a:rPr>
                <a:t>  + + + + + </a:t>
              </a:r>
            </a:p>
            <a:p>
              <a:pPr eaLnBrk="1" hangingPunct="1">
                <a:lnSpc>
                  <a:spcPct val="50000"/>
                </a:lnSpc>
                <a:defRPr/>
              </a:pPr>
              <a:r>
                <a:rPr lang="en-US" altLang="en-US" sz="1050" b="1">
                  <a:solidFill>
                    <a:prstClr val="black"/>
                  </a:solidFill>
                  <a:latin typeface="Calibri" pitchFamily="34" charset="0"/>
                </a:rPr>
                <a:t> + + + + + </a:t>
              </a:r>
            </a:p>
            <a:p>
              <a:pPr eaLnBrk="1" hangingPunct="1">
                <a:lnSpc>
                  <a:spcPct val="50000"/>
                </a:lnSpc>
                <a:defRPr/>
              </a:pPr>
              <a:r>
                <a:rPr lang="en-US" altLang="en-US" sz="1050" b="1">
                  <a:solidFill>
                    <a:prstClr val="black"/>
                  </a:solidFill>
                  <a:latin typeface="Calibri" pitchFamily="34" charset="0"/>
                </a:rPr>
                <a:t>  + + + + + +</a:t>
              </a:r>
            </a:p>
            <a:p>
              <a:pPr eaLnBrk="1" hangingPunct="1">
                <a:lnSpc>
                  <a:spcPct val="50000"/>
                </a:lnSpc>
                <a:defRPr/>
              </a:pPr>
              <a:r>
                <a:rPr lang="en-US" altLang="en-US" sz="1050" b="1">
                  <a:solidFill>
                    <a:prstClr val="black"/>
                  </a:solidFill>
                  <a:latin typeface="Calibri" pitchFamily="34" charset="0"/>
                </a:rPr>
                <a:t>+ + + + + + +</a:t>
              </a:r>
            </a:p>
          </p:txBody>
        </p:sp>
        <p:cxnSp>
          <p:nvCxnSpPr>
            <p:cNvPr id="16" name="Straight Connector 15"/>
            <p:cNvCxnSpPr/>
            <p:nvPr/>
          </p:nvCxnSpPr>
          <p:spPr>
            <a:xfrm rot="5400000">
              <a:off x="2019480" y="3161815"/>
              <a:ext cx="3200568" cy="534702"/>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a:off x="4838906" y="2704472"/>
              <a:ext cx="838282" cy="153423"/>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7048020" y="3086634"/>
              <a:ext cx="990843" cy="151904"/>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496250" y="3200324"/>
              <a:ext cx="182285" cy="77083"/>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V="1">
              <a:off x="4877528" y="3886046"/>
              <a:ext cx="182285" cy="77083"/>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flipH="1" flipV="1">
              <a:off x="3142458" y="1751082"/>
              <a:ext cx="152560" cy="3038"/>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flipH="1" flipV="1">
              <a:off x="3134102" y="2209525"/>
              <a:ext cx="152561" cy="1520"/>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3114550" y="2753123"/>
              <a:ext cx="173438" cy="1520"/>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840000" flipV="1">
              <a:off x="7285205" y="2819726"/>
              <a:ext cx="182285" cy="75477"/>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780000" flipV="1">
              <a:off x="3961548" y="4419206"/>
              <a:ext cx="183803" cy="77083"/>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160000" flipH="1" flipV="1">
              <a:off x="2886694" y="3972005"/>
              <a:ext cx="173438" cy="1520"/>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4800000" flipH="1" flipV="1">
              <a:off x="2358871" y="2524283"/>
              <a:ext cx="171832" cy="1520"/>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rot="3300000" flipH="1" flipV="1">
              <a:off x="2289669" y="3284722"/>
              <a:ext cx="175043" cy="3038"/>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3300000" flipH="1" flipV="1">
              <a:off x="2248654" y="4108550"/>
              <a:ext cx="175044" cy="3038"/>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grpSp>
          <p:nvGrpSpPr>
            <p:cNvPr id="3" name="Group 41"/>
            <p:cNvGrpSpPr>
              <a:grpSpLocks/>
            </p:cNvGrpSpPr>
            <p:nvPr/>
          </p:nvGrpSpPr>
          <p:grpSpPr bwMode="auto">
            <a:xfrm>
              <a:off x="3181350" y="1482725"/>
              <a:ext cx="142875" cy="168275"/>
              <a:chOff x="3181350" y="1482725"/>
              <a:chExt cx="142875" cy="168275"/>
            </a:xfrm>
          </p:grpSpPr>
          <p:sp>
            <p:nvSpPr>
              <p:cNvPr id="88" name="Freeform 87"/>
              <p:cNvSpPr/>
              <p:nvPr/>
            </p:nvSpPr>
            <p:spPr>
              <a:xfrm>
                <a:off x="3180762" y="1514125"/>
                <a:ext cx="44052"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9" name="Freeform 88"/>
              <p:cNvSpPr/>
              <p:nvPr/>
            </p:nvSpPr>
            <p:spPr>
              <a:xfrm>
                <a:off x="3227851" y="1482007"/>
                <a:ext cx="44053"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90" name="Freeform 89"/>
              <p:cNvSpPr/>
              <p:nvPr/>
            </p:nvSpPr>
            <p:spPr>
              <a:xfrm>
                <a:off x="3279499" y="1485219"/>
                <a:ext cx="44053" cy="138108"/>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grpSp>
        <p:grpSp>
          <p:nvGrpSpPr>
            <p:cNvPr id="4" name="Group 42"/>
            <p:cNvGrpSpPr>
              <a:grpSpLocks/>
            </p:cNvGrpSpPr>
            <p:nvPr/>
          </p:nvGrpSpPr>
          <p:grpSpPr bwMode="auto">
            <a:xfrm>
              <a:off x="3848100" y="1651000"/>
              <a:ext cx="142875" cy="168275"/>
              <a:chOff x="3181350" y="1482562"/>
              <a:chExt cx="142875" cy="168275"/>
            </a:xfrm>
          </p:grpSpPr>
          <p:sp>
            <p:nvSpPr>
              <p:cNvPr id="85" name="Freeform 84"/>
              <p:cNvSpPr/>
              <p:nvPr/>
            </p:nvSpPr>
            <p:spPr>
              <a:xfrm>
                <a:off x="3180870" y="1514307"/>
                <a:ext cx="44053" cy="136502"/>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6" name="Freeform 85"/>
              <p:cNvSpPr/>
              <p:nvPr/>
            </p:nvSpPr>
            <p:spPr>
              <a:xfrm>
                <a:off x="3227960" y="1482189"/>
                <a:ext cx="44052" cy="136502"/>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7" name="Freeform 86"/>
              <p:cNvSpPr/>
              <p:nvPr/>
            </p:nvSpPr>
            <p:spPr>
              <a:xfrm>
                <a:off x="3279608" y="1485401"/>
                <a:ext cx="44052" cy="136502"/>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grpSp>
        <p:grpSp>
          <p:nvGrpSpPr>
            <p:cNvPr id="5" name="Group 46"/>
            <p:cNvGrpSpPr>
              <a:grpSpLocks/>
            </p:cNvGrpSpPr>
            <p:nvPr/>
          </p:nvGrpSpPr>
          <p:grpSpPr bwMode="auto">
            <a:xfrm>
              <a:off x="5295900" y="2117725"/>
              <a:ext cx="142875" cy="168275"/>
              <a:chOff x="3181350" y="1482562"/>
              <a:chExt cx="142875" cy="168275"/>
            </a:xfrm>
          </p:grpSpPr>
          <p:sp>
            <p:nvSpPr>
              <p:cNvPr id="82" name="Freeform 81"/>
              <p:cNvSpPr/>
              <p:nvPr/>
            </p:nvSpPr>
            <p:spPr>
              <a:xfrm>
                <a:off x="3180715" y="1514900"/>
                <a:ext cx="44052"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3" name="Freeform 82"/>
              <p:cNvSpPr/>
              <p:nvPr/>
            </p:nvSpPr>
            <p:spPr>
              <a:xfrm>
                <a:off x="3227804" y="1482782"/>
                <a:ext cx="44053"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4" name="Freeform 83"/>
              <p:cNvSpPr/>
              <p:nvPr/>
            </p:nvSpPr>
            <p:spPr>
              <a:xfrm>
                <a:off x="3279452" y="1484388"/>
                <a:ext cx="44053" cy="138108"/>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grpSp>
        <p:grpSp>
          <p:nvGrpSpPr>
            <p:cNvPr id="6" name="Group 50"/>
            <p:cNvGrpSpPr>
              <a:grpSpLocks/>
            </p:cNvGrpSpPr>
            <p:nvPr/>
          </p:nvGrpSpPr>
          <p:grpSpPr bwMode="auto">
            <a:xfrm>
              <a:off x="6562725" y="2308225"/>
              <a:ext cx="142875" cy="168275"/>
              <a:chOff x="3181350" y="1482562"/>
              <a:chExt cx="142875" cy="168275"/>
            </a:xfrm>
          </p:grpSpPr>
          <p:sp>
            <p:nvSpPr>
              <p:cNvPr id="79" name="Freeform 78"/>
              <p:cNvSpPr/>
              <p:nvPr/>
            </p:nvSpPr>
            <p:spPr>
              <a:xfrm>
                <a:off x="3180768" y="1513897"/>
                <a:ext cx="44052"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0" name="Freeform 79"/>
              <p:cNvSpPr/>
              <p:nvPr/>
            </p:nvSpPr>
            <p:spPr>
              <a:xfrm>
                <a:off x="3227858" y="1481779"/>
                <a:ext cx="44053"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81" name="Freeform 80"/>
              <p:cNvSpPr/>
              <p:nvPr/>
            </p:nvSpPr>
            <p:spPr>
              <a:xfrm>
                <a:off x="3279505" y="1484991"/>
                <a:ext cx="44053" cy="138108"/>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grpSp>
        <p:grpSp>
          <p:nvGrpSpPr>
            <p:cNvPr id="30" name="Group 54"/>
            <p:cNvGrpSpPr>
              <a:grpSpLocks/>
            </p:cNvGrpSpPr>
            <p:nvPr/>
          </p:nvGrpSpPr>
          <p:grpSpPr bwMode="auto">
            <a:xfrm>
              <a:off x="7591425" y="2441575"/>
              <a:ext cx="142875" cy="168275"/>
              <a:chOff x="3181350" y="1482562"/>
              <a:chExt cx="142875" cy="168275"/>
            </a:xfrm>
          </p:grpSpPr>
          <p:sp>
            <p:nvSpPr>
              <p:cNvPr id="76" name="Freeform 75"/>
              <p:cNvSpPr/>
              <p:nvPr/>
            </p:nvSpPr>
            <p:spPr>
              <a:xfrm>
                <a:off x="3181977" y="1515443"/>
                <a:ext cx="44052" cy="134896"/>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77" name="Freeform 76"/>
              <p:cNvSpPr/>
              <p:nvPr/>
            </p:nvSpPr>
            <p:spPr>
              <a:xfrm>
                <a:off x="3229067" y="1483325"/>
                <a:ext cx="44053" cy="134896"/>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78" name="Freeform 77"/>
              <p:cNvSpPr/>
              <p:nvPr/>
            </p:nvSpPr>
            <p:spPr>
              <a:xfrm>
                <a:off x="3280714" y="1486537"/>
                <a:ext cx="44053" cy="136503"/>
              </a:xfrm>
              <a:custGeom>
                <a:avLst/>
                <a:gdLst>
                  <a:gd name="connsiteX0" fmla="*/ 0 w 45173"/>
                  <a:gd name="connsiteY0" fmla="*/ 0 h 136362"/>
                  <a:gd name="connsiteX1" fmla="*/ 28575 w 45173"/>
                  <a:gd name="connsiteY1" fmla="*/ 9525 h 136362"/>
                  <a:gd name="connsiteX2" fmla="*/ 28575 w 45173"/>
                  <a:gd name="connsiteY2" fmla="*/ 76200 h 136362"/>
                  <a:gd name="connsiteX3" fmla="*/ 9525 w 45173"/>
                  <a:gd name="connsiteY3" fmla="*/ 104775 h 136362"/>
                  <a:gd name="connsiteX4" fmla="*/ 28575 w 45173"/>
                  <a:gd name="connsiteY4" fmla="*/ 133350 h 136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173" h="136362">
                    <a:moveTo>
                      <a:pt x="0" y="0"/>
                    </a:moveTo>
                    <a:cubicBezTo>
                      <a:pt x="9525" y="3175"/>
                      <a:pt x="22303" y="1685"/>
                      <a:pt x="28575" y="9525"/>
                    </a:cubicBezTo>
                    <a:cubicBezTo>
                      <a:pt x="45173" y="30273"/>
                      <a:pt x="38682" y="55985"/>
                      <a:pt x="28575" y="76200"/>
                    </a:cubicBezTo>
                    <a:cubicBezTo>
                      <a:pt x="23455" y="86439"/>
                      <a:pt x="15875" y="95250"/>
                      <a:pt x="9525" y="104775"/>
                    </a:cubicBezTo>
                    <a:cubicBezTo>
                      <a:pt x="20054" y="136362"/>
                      <a:pt x="9010" y="133350"/>
                      <a:pt x="28575" y="133350"/>
                    </a:cubicBezTo>
                  </a:path>
                </a:pathLst>
              </a:custGeom>
              <a:ln w="19050">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grpSp>
        <p:sp>
          <p:nvSpPr>
            <p:cNvPr id="24615" name="TextBox 58"/>
            <p:cNvSpPr txBox="1">
              <a:spLocks noChangeArrowheads="1"/>
            </p:cNvSpPr>
            <p:nvPr/>
          </p:nvSpPr>
          <p:spPr bwMode="auto">
            <a:xfrm>
              <a:off x="2743200" y="990600"/>
              <a:ext cx="847006" cy="435882"/>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Fumaroles</a:t>
              </a:r>
            </a:p>
            <a:p>
              <a:r>
                <a:rPr lang="en-US" altLang="en-US" sz="1100" b="1">
                  <a:solidFill>
                    <a:prstClr val="black"/>
                  </a:solidFill>
                  <a:latin typeface="Arial Narrow" pitchFamily="34" charset="0"/>
                </a:rPr>
                <a:t>H</a:t>
              </a:r>
              <a:r>
                <a:rPr lang="en-US" altLang="en-US" sz="1100" b="1" baseline="-25000">
                  <a:solidFill>
                    <a:prstClr val="black"/>
                  </a:solidFill>
                  <a:latin typeface="Arial Narrow" pitchFamily="34" charset="0"/>
                </a:rPr>
                <a:t>2</a:t>
              </a:r>
              <a:r>
                <a:rPr lang="en-US" altLang="en-US" sz="1100" b="1">
                  <a:solidFill>
                    <a:prstClr val="black"/>
                  </a:solidFill>
                  <a:latin typeface="Arial Narrow" pitchFamily="34" charset="0"/>
                </a:rPr>
                <a:t>O,CO</a:t>
              </a:r>
              <a:r>
                <a:rPr lang="en-US" altLang="en-US" sz="1100" b="1" baseline="-25000">
                  <a:solidFill>
                    <a:prstClr val="black"/>
                  </a:solidFill>
                  <a:latin typeface="Arial Narrow" pitchFamily="34" charset="0"/>
                </a:rPr>
                <a:t>2</a:t>
              </a:r>
              <a:r>
                <a:rPr lang="en-US" altLang="en-US" sz="1100" b="1">
                  <a:solidFill>
                    <a:prstClr val="black"/>
                  </a:solidFill>
                  <a:latin typeface="Arial Narrow" pitchFamily="34" charset="0"/>
                </a:rPr>
                <a:t>,H</a:t>
              </a:r>
              <a:r>
                <a:rPr lang="en-US" altLang="en-US" sz="1100" b="1" baseline="-25000">
                  <a:solidFill>
                    <a:prstClr val="black"/>
                  </a:solidFill>
                  <a:latin typeface="Arial Narrow" pitchFamily="34" charset="0"/>
                </a:rPr>
                <a:t>2</a:t>
              </a:r>
              <a:r>
                <a:rPr lang="en-US" altLang="en-US" sz="1100" b="1">
                  <a:solidFill>
                    <a:prstClr val="black"/>
                  </a:solidFill>
                  <a:latin typeface="Arial Narrow" pitchFamily="34" charset="0"/>
                </a:rPr>
                <a:t>S</a:t>
              </a:r>
            </a:p>
          </p:txBody>
        </p:sp>
        <p:sp>
          <p:nvSpPr>
            <p:cNvPr id="24616" name="TextBox 59"/>
            <p:cNvSpPr txBox="1">
              <a:spLocks noChangeArrowheads="1"/>
            </p:cNvSpPr>
            <p:nvPr/>
          </p:nvSpPr>
          <p:spPr bwMode="auto">
            <a:xfrm>
              <a:off x="3581400" y="1384012"/>
              <a:ext cx="1132306" cy="264643"/>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Acid – SO</a:t>
              </a:r>
              <a:r>
                <a:rPr lang="en-US" altLang="en-US" sz="1100" b="1" baseline="-25000">
                  <a:solidFill>
                    <a:prstClr val="black"/>
                  </a:solidFill>
                  <a:latin typeface="Arial Narrow" pitchFamily="34" charset="0"/>
                </a:rPr>
                <a:t>4</a:t>
              </a:r>
              <a:r>
                <a:rPr lang="en-US" altLang="en-US" sz="1100" b="1">
                  <a:solidFill>
                    <a:prstClr val="black"/>
                  </a:solidFill>
                  <a:latin typeface="Arial Narrow" pitchFamily="34" charset="0"/>
                </a:rPr>
                <a:t>, Pools </a:t>
              </a:r>
            </a:p>
          </p:txBody>
        </p:sp>
        <p:sp>
          <p:nvSpPr>
            <p:cNvPr id="24617" name="TextBox 60"/>
            <p:cNvSpPr txBox="1">
              <a:spLocks noChangeArrowheads="1"/>
            </p:cNvSpPr>
            <p:nvPr/>
          </p:nvSpPr>
          <p:spPr bwMode="auto">
            <a:xfrm>
              <a:off x="4876800" y="1841211"/>
              <a:ext cx="1390882" cy="315617"/>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Steaming Ground</a:t>
              </a:r>
            </a:p>
          </p:txBody>
        </p:sp>
        <p:sp>
          <p:nvSpPr>
            <p:cNvPr id="24618" name="TextBox 61"/>
            <p:cNvSpPr txBox="1">
              <a:spLocks noChangeArrowheads="1"/>
            </p:cNvSpPr>
            <p:nvPr/>
          </p:nvSpPr>
          <p:spPr bwMode="auto">
            <a:xfrm>
              <a:off x="6248400" y="1828800"/>
              <a:ext cx="989655" cy="435882"/>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Na–HCO</a:t>
              </a:r>
              <a:r>
                <a:rPr lang="en-US" altLang="en-US" sz="1100" b="1" baseline="-25000">
                  <a:solidFill>
                    <a:prstClr val="black"/>
                  </a:solidFill>
                  <a:latin typeface="Arial Narrow" pitchFamily="34" charset="0"/>
                </a:rPr>
                <a:t>3</a:t>
              </a:r>
              <a:r>
                <a:rPr lang="en-US" altLang="en-US" sz="1100" b="1">
                  <a:solidFill>
                    <a:prstClr val="black"/>
                  </a:solidFill>
                  <a:latin typeface="Arial Narrow" pitchFamily="34" charset="0"/>
                </a:rPr>
                <a:t>– SO</a:t>
              </a:r>
              <a:r>
                <a:rPr lang="en-US" altLang="en-US" sz="1100" b="1" baseline="-25000">
                  <a:solidFill>
                    <a:prstClr val="black"/>
                  </a:solidFill>
                  <a:latin typeface="Arial Narrow" pitchFamily="34" charset="0"/>
                </a:rPr>
                <a:t>4</a:t>
              </a:r>
              <a:r>
                <a:rPr lang="en-US" altLang="en-US" sz="1100" b="1">
                  <a:solidFill>
                    <a:prstClr val="black"/>
                  </a:solidFill>
                  <a:latin typeface="Arial Narrow" pitchFamily="34" charset="0"/>
                </a:rPr>
                <a:t>,</a:t>
              </a:r>
            </a:p>
            <a:p>
              <a:r>
                <a:rPr lang="en-US" altLang="en-US" sz="1100" b="1">
                  <a:solidFill>
                    <a:prstClr val="black"/>
                  </a:solidFill>
                  <a:latin typeface="Arial Narrow" pitchFamily="34" charset="0"/>
                </a:rPr>
                <a:t>Springs </a:t>
              </a:r>
            </a:p>
          </p:txBody>
        </p:sp>
        <p:sp>
          <p:nvSpPr>
            <p:cNvPr id="24619" name="TextBox 62"/>
            <p:cNvSpPr txBox="1">
              <a:spLocks noChangeArrowheads="1"/>
            </p:cNvSpPr>
            <p:nvPr/>
          </p:nvSpPr>
          <p:spPr bwMode="auto">
            <a:xfrm>
              <a:off x="7162801" y="2133600"/>
              <a:ext cx="1135603" cy="315617"/>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NaCl Springs </a:t>
              </a:r>
            </a:p>
          </p:txBody>
        </p:sp>
        <p:sp>
          <p:nvSpPr>
            <p:cNvPr id="24620" name="TextBox 63"/>
            <p:cNvSpPr txBox="1">
              <a:spLocks noChangeArrowheads="1"/>
            </p:cNvSpPr>
            <p:nvPr/>
          </p:nvSpPr>
          <p:spPr bwMode="auto">
            <a:xfrm>
              <a:off x="2891502" y="5105400"/>
              <a:ext cx="1392816" cy="519840"/>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Magma Source </a:t>
              </a:r>
            </a:p>
            <a:p>
              <a:r>
                <a:rPr lang="en-US" altLang="en-US" sz="1100" b="1">
                  <a:solidFill>
                    <a:prstClr val="black"/>
                  </a:solidFill>
                  <a:latin typeface="Arial Narrow" pitchFamily="34" charset="0"/>
                </a:rPr>
                <a:t>H</a:t>
              </a:r>
              <a:r>
                <a:rPr lang="en-US" altLang="en-US" sz="1100" b="1" baseline="-25000">
                  <a:solidFill>
                    <a:prstClr val="black"/>
                  </a:solidFill>
                  <a:latin typeface="Arial Narrow" pitchFamily="34" charset="0"/>
                </a:rPr>
                <a:t>2</a:t>
              </a:r>
              <a:r>
                <a:rPr lang="en-US" altLang="en-US" sz="1100" b="1">
                  <a:solidFill>
                    <a:prstClr val="black"/>
                  </a:solidFill>
                  <a:latin typeface="Arial Narrow" pitchFamily="34" charset="0"/>
                </a:rPr>
                <a:t>O,CO</a:t>
              </a:r>
              <a:r>
                <a:rPr lang="en-US" altLang="en-US" sz="1100" b="1" baseline="-25000">
                  <a:solidFill>
                    <a:prstClr val="black"/>
                  </a:solidFill>
                  <a:latin typeface="Arial Narrow" pitchFamily="34" charset="0"/>
                </a:rPr>
                <a:t>2</a:t>
              </a:r>
              <a:r>
                <a:rPr lang="en-US" altLang="en-US" sz="1100" b="1">
                  <a:solidFill>
                    <a:prstClr val="black"/>
                  </a:solidFill>
                  <a:latin typeface="Arial Narrow" pitchFamily="34" charset="0"/>
                </a:rPr>
                <a:t>,SO</a:t>
              </a:r>
              <a:r>
                <a:rPr lang="en-US" altLang="en-US" sz="1100" b="1" baseline="-25000">
                  <a:solidFill>
                    <a:prstClr val="black"/>
                  </a:solidFill>
                  <a:latin typeface="Arial Narrow" pitchFamily="34" charset="0"/>
                </a:rPr>
                <a:t>2</a:t>
              </a:r>
              <a:r>
                <a:rPr lang="en-US" altLang="en-US" sz="1100" b="1">
                  <a:solidFill>
                    <a:prstClr val="black"/>
                  </a:solidFill>
                  <a:latin typeface="Arial Narrow" pitchFamily="34" charset="0"/>
                </a:rPr>
                <a:t>, HCl</a:t>
              </a:r>
            </a:p>
          </p:txBody>
        </p:sp>
        <p:sp>
          <p:nvSpPr>
            <p:cNvPr id="41" name="Freeform 40"/>
            <p:cNvSpPr/>
            <p:nvPr/>
          </p:nvSpPr>
          <p:spPr>
            <a:xfrm>
              <a:off x="6896331" y="3380186"/>
              <a:ext cx="1037503" cy="990843"/>
            </a:xfrm>
            <a:custGeom>
              <a:avLst/>
              <a:gdLst>
                <a:gd name="connsiteX0" fmla="*/ 1038225 w 1038225"/>
                <a:gd name="connsiteY0" fmla="*/ 0 h 990600"/>
                <a:gd name="connsiteX1" fmla="*/ 828675 w 1038225"/>
                <a:gd name="connsiteY1" fmla="*/ 333375 h 990600"/>
                <a:gd name="connsiteX2" fmla="*/ 571500 w 1038225"/>
                <a:gd name="connsiteY2" fmla="*/ 647700 h 990600"/>
                <a:gd name="connsiteX3" fmla="*/ 285750 w 1038225"/>
                <a:gd name="connsiteY3" fmla="*/ 876300 h 990600"/>
                <a:gd name="connsiteX4" fmla="*/ 0 w 1038225"/>
                <a:gd name="connsiteY4" fmla="*/ 9906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8225" h="990600">
                  <a:moveTo>
                    <a:pt x="1038225" y="0"/>
                  </a:moveTo>
                  <a:cubicBezTo>
                    <a:pt x="972344" y="112712"/>
                    <a:pt x="906463" y="225425"/>
                    <a:pt x="828675" y="333375"/>
                  </a:cubicBezTo>
                  <a:cubicBezTo>
                    <a:pt x="750888" y="441325"/>
                    <a:pt x="661987" y="557213"/>
                    <a:pt x="571500" y="647700"/>
                  </a:cubicBezTo>
                  <a:cubicBezTo>
                    <a:pt x="481013" y="738187"/>
                    <a:pt x="381000" y="819150"/>
                    <a:pt x="285750" y="876300"/>
                  </a:cubicBezTo>
                  <a:cubicBezTo>
                    <a:pt x="190500" y="933450"/>
                    <a:pt x="95250" y="962025"/>
                    <a:pt x="0" y="990600"/>
                  </a:cubicBezTo>
                </a:path>
              </a:pathLst>
            </a:custGeom>
            <a:ln>
              <a:solidFill>
                <a:srgbClr val="0000CC"/>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42" name="Freeform 41"/>
            <p:cNvSpPr/>
            <p:nvPr/>
          </p:nvSpPr>
          <p:spPr>
            <a:xfrm>
              <a:off x="1225758" y="3304709"/>
              <a:ext cx="422293" cy="801346"/>
            </a:xfrm>
            <a:custGeom>
              <a:avLst/>
              <a:gdLst>
                <a:gd name="connsiteX0" fmla="*/ 7937 w 398462"/>
                <a:gd name="connsiteY0" fmla="*/ 0 h 800100"/>
                <a:gd name="connsiteX1" fmla="*/ 7937 w 398462"/>
                <a:gd name="connsiteY1" fmla="*/ 266700 h 800100"/>
                <a:gd name="connsiteX2" fmla="*/ 55562 w 398462"/>
                <a:gd name="connsiteY2" fmla="*/ 466725 h 800100"/>
                <a:gd name="connsiteX3" fmla="*/ 265112 w 398462"/>
                <a:gd name="connsiteY3" fmla="*/ 742950 h 800100"/>
                <a:gd name="connsiteX4" fmla="*/ 398462 w 398462"/>
                <a:gd name="connsiteY4" fmla="*/ 800100 h 800100"/>
                <a:gd name="connsiteX0" fmla="*/ 0 w 390525"/>
                <a:gd name="connsiteY0" fmla="*/ 0 h 800100"/>
                <a:gd name="connsiteX1" fmla="*/ 47625 w 390525"/>
                <a:gd name="connsiteY1" fmla="*/ 466725 h 800100"/>
                <a:gd name="connsiteX2" fmla="*/ 257175 w 390525"/>
                <a:gd name="connsiteY2" fmla="*/ 742950 h 800100"/>
                <a:gd name="connsiteX3" fmla="*/ 390525 w 390525"/>
                <a:gd name="connsiteY3" fmla="*/ 800100 h 800100"/>
                <a:gd name="connsiteX0" fmla="*/ 17463 w 407988"/>
                <a:gd name="connsiteY0" fmla="*/ 0 h 800100"/>
                <a:gd name="connsiteX1" fmla="*/ 65088 w 407988"/>
                <a:gd name="connsiteY1" fmla="*/ 466725 h 800100"/>
                <a:gd name="connsiteX2" fmla="*/ 407988 w 407988"/>
                <a:gd name="connsiteY2" fmla="*/ 800100 h 800100"/>
                <a:gd name="connsiteX0" fmla="*/ 0 w 390525"/>
                <a:gd name="connsiteY0" fmla="*/ 0 h 800100"/>
                <a:gd name="connsiteX1" fmla="*/ 47625 w 390525"/>
                <a:gd name="connsiteY1" fmla="*/ 466725 h 800100"/>
                <a:gd name="connsiteX2" fmla="*/ 390525 w 390525"/>
                <a:gd name="connsiteY2" fmla="*/ 800100 h 800100"/>
                <a:gd name="connsiteX0" fmla="*/ 7938 w 398463"/>
                <a:gd name="connsiteY0" fmla="*/ 0 h 800100"/>
                <a:gd name="connsiteX1" fmla="*/ 46038 w 398463"/>
                <a:gd name="connsiteY1" fmla="*/ 504825 h 800100"/>
                <a:gd name="connsiteX2" fmla="*/ 398463 w 398463"/>
                <a:gd name="connsiteY2" fmla="*/ 800100 h 800100"/>
                <a:gd name="connsiteX0" fmla="*/ 0 w 390525"/>
                <a:gd name="connsiteY0" fmla="*/ 0 h 800100"/>
                <a:gd name="connsiteX1" fmla="*/ 390525 w 390525"/>
                <a:gd name="connsiteY1" fmla="*/ 800100 h 800100"/>
                <a:gd name="connsiteX0" fmla="*/ 31750 w 422275"/>
                <a:gd name="connsiteY0" fmla="*/ 0 h 800100"/>
                <a:gd name="connsiteX1" fmla="*/ 422275 w 422275"/>
                <a:gd name="connsiteY1" fmla="*/ 800100 h 800100"/>
                <a:gd name="connsiteX0" fmla="*/ 31750 w 422275"/>
                <a:gd name="connsiteY0" fmla="*/ 0 h 800100"/>
                <a:gd name="connsiteX1" fmla="*/ 422275 w 422275"/>
                <a:gd name="connsiteY1" fmla="*/ 800100 h 800100"/>
              </a:gdLst>
              <a:ahLst/>
              <a:cxnLst>
                <a:cxn ang="0">
                  <a:pos x="connsiteX0" y="connsiteY0"/>
                </a:cxn>
                <a:cxn ang="0">
                  <a:pos x="connsiteX1" y="connsiteY1"/>
                </a:cxn>
              </a:cxnLst>
              <a:rect l="l" t="t" r="r" b="b"/>
              <a:pathLst>
                <a:path w="422275" h="800100">
                  <a:moveTo>
                    <a:pt x="31750" y="0"/>
                  </a:moveTo>
                  <a:cubicBezTo>
                    <a:pt x="0" y="476250"/>
                    <a:pt x="177800" y="571500"/>
                    <a:pt x="422275" y="800100"/>
                  </a:cubicBezTo>
                </a:path>
              </a:pathLst>
            </a:custGeom>
            <a:ln>
              <a:solidFill>
                <a:srgbClr val="0000CC"/>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43" name="Freeform 42"/>
            <p:cNvSpPr/>
            <p:nvPr/>
          </p:nvSpPr>
          <p:spPr>
            <a:xfrm>
              <a:off x="3448113" y="1714863"/>
              <a:ext cx="381278" cy="436806"/>
            </a:xfrm>
            <a:custGeom>
              <a:avLst/>
              <a:gdLst>
                <a:gd name="connsiteX0" fmla="*/ 0 w 381000"/>
                <a:gd name="connsiteY0" fmla="*/ 0 h 438150"/>
                <a:gd name="connsiteX1" fmla="*/ 47625 w 381000"/>
                <a:gd name="connsiteY1" fmla="*/ 171450 h 438150"/>
                <a:gd name="connsiteX2" fmla="*/ 247650 w 381000"/>
                <a:gd name="connsiteY2" fmla="*/ 390525 h 438150"/>
                <a:gd name="connsiteX3" fmla="*/ 381000 w 381000"/>
                <a:gd name="connsiteY3" fmla="*/ 438150 h 438150"/>
                <a:gd name="connsiteX0" fmla="*/ 15875 w 396875"/>
                <a:gd name="connsiteY0" fmla="*/ 0 h 438150"/>
                <a:gd name="connsiteX1" fmla="*/ 63500 w 396875"/>
                <a:gd name="connsiteY1" fmla="*/ 171450 h 438150"/>
                <a:gd name="connsiteX2" fmla="*/ 396875 w 396875"/>
                <a:gd name="connsiteY2" fmla="*/ 438150 h 438150"/>
                <a:gd name="connsiteX0" fmla="*/ 0 w 381000"/>
                <a:gd name="connsiteY0" fmla="*/ 0 h 438150"/>
                <a:gd name="connsiteX1" fmla="*/ 381000 w 381000"/>
                <a:gd name="connsiteY1" fmla="*/ 438150 h 438150"/>
                <a:gd name="connsiteX0" fmla="*/ 0 w 381000"/>
                <a:gd name="connsiteY0" fmla="*/ 0 h 438150"/>
                <a:gd name="connsiteX1" fmla="*/ 381000 w 381000"/>
                <a:gd name="connsiteY1" fmla="*/ 438150 h 438150"/>
                <a:gd name="connsiteX0" fmla="*/ 0 w 381000"/>
                <a:gd name="connsiteY0" fmla="*/ 0 h 438150"/>
                <a:gd name="connsiteX1" fmla="*/ 381000 w 381000"/>
                <a:gd name="connsiteY1" fmla="*/ 438150 h 438150"/>
              </a:gdLst>
              <a:ahLst/>
              <a:cxnLst>
                <a:cxn ang="0">
                  <a:pos x="connsiteX0" y="connsiteY0"/>
                </a:cxn>
                <a:cxn ang="0">
                  <a:pos x="connsiteX1" y="connsiteY1"/>
                </a:cxn>
              </a:cxnLst>
              <a:rect l="l" t="t" r="r" b="b"/>
              <a:pathLst>
                <a:path w="381000" h="438150">
                  <a:moveTo>
                    <a:pt x="0" y="0"/>
                  </a:moveTo>
                  <a:cubicBezTo>
                    <a:pt x="50800" y="269875"/>
                    <a:pt x="130175" y="292100"/>
                    <a:pt x="381000" y="438150"/>
                  </a:cubicBezTo>
                </a:path>
              </a:pathLst>
            </a:custGeom>
            <a:ln>
              <a:solidFill>
                <a:srgbClr val="0000CC"/>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44" name="Freeform 43"/>
            <p:cNvSpPr/>
            <p:nvPr/>
          </p:nvSpPr>
          <p:spPr>
            <a:xfrm>
              <a:off x="2647579" y="1734134"/>
              <a:ext cx="457231" cy="370963"/>
            </a:xfrm>
            <a:custGeom>
              <a:avLst/>
              <a:gdLst>
                <a:gd name="connsiteX0" fmla="*/ 457200 w 485775"/>
                <a:gd name="connsiteY0" fmla="*/ 0 h 371475"/>
                <a:gd name="connsiteX1" fmla="*/ 409575 w 485775"/>
                <a:gd name="connsiteY1" fmla="*/ 161925 h 371475"/>
                <a:gd name="connsiteX2" fmla="*/ 0 w 485775"/>
                <a:gd name="connsiteY2" fmla="*/ 371475 h 371475"/>
                <a:gd name="connsiteX3" fmla="*/ 0 w 485775"/>
                <a:gd name="connsiteY3" fmla="*/ 371475 h 371475"/>
                <a:gd name="connsiteX0" fmla="*/ 457200 w 457200"/>
                <a:gd name="connsiteY0" fmla="*/ 0 h 371475"/>
                <a:gd name="connsiteX1" fmla="*/ 0 w 457200"/>
                <a:gd name="connsiteY1" fmla="*/ 371475 h 371475"/>
                <a:gd name="connsiteX2" fmla="*/ 0 w 457200"/>
                <a:gd name="connsiteY2" fmla="*/ 371475 h 371475"/>
                <a:gd name="connsiteX0" fmla="*/ 457200 w 457200"/>
                <a:gd name="connsiteY0" fmla="*/ 0 h 371475"/>
                <a:gd name="connsiteX1" fmla="*/ 0 w 457200"/>
                <a:gd name="connsiteY1" fmla="*/ 371475 h 371475"/>
                <a:gd name="connsiteX2" fmla="*/ 0 w 457200"/>
                <a:gd name="connsiteY2" fmla="*/ 371475 h 371475"/>
                <a:gd name="connsiteX0" fmla="*/ 457200 w 457200"/>
                <a:gd name="connsiteY0" fmla="*/ 0 h 371475"/>
                <a:gd name="connsiteX1" fmla="*/ 0 w 457200"/>
                <a:gd name="connsiteY1" fmla="*/ 371475 h 371475"/>
                <a:gd name="connsiteX2" fmla="*/ 0 w 457200"/>
                <a:gd name="connsiteY2" fmla="*/ 371475 h 371475"/>
              </a:gdLst>
              <a:ahLst/>
              <a:cxnLst>
                <a:cxn ang="0">
                  <a:pos x="connsiteX0" y="connsiteY0"/>
                </a:cxn>
                <a:cxn ang="0">
                  <a:pos x="connsiteX1" y="connsiteY1"/>
                </a:cxn>
                <a:cxn ang="0">
                  <a:pos x="connsiteX2" y="connsiteY2"/>
                </a:cxn>
              </a:cxnLst>
              <a:rect l="l" t="t" r="r" b="b"/>
              <a:pathLst>
                <a:path w="457200" h="371475">
                  <a:moveTo>
                    <a:pt x="457200" y="0"/>
                  </a:moveTo>
                  <a:cubicBezTo>
                    <a:pt x="342900" y="285750"/>
                    <a:pt x="200025" y="266700"/>
                    <a:pt x="0" y="371475"/>
                  </a:cubicBezTo>
                  <a:lnTo>
                    <a:pt x="0" y="371475"/>
                  </a:lnTo>
                </a:path>
              </a:pathLst>
            </a:custGeom>
            <a:ln>
              <a:solidFill>
                <a:srgbClr val="0000CC"/>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cxnSp>
          <p:nvCxnSpPr>
            <p:cNvPr id="45" name="Straight Arrow Connector 44"/>
            <p:cNvCxnSpPr/>
            <p:nvPr/>
          </p:nvCxnSpPr>
          <p:spPr>
            <a:xfrm rot="5400000" flipH="1" flipV="1">
              <a:off x="4114642" y="2514932"/>
              <a:ext cx="152560" cy="151904"/>
            </a:xfrm>
            <a:prstGeom prst="straightConnector1">
              <a:avLst/>
            </a:prstGeom>
            <a:ln w="28575">
              <a:solidFill>
                <a:srgbClr val="C00000"/>
              </a:solidFill>
              <a:tailEnd type="arrow" w="sm" len="sm"/>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rot="9480000" flipH="1" flipV="1">
              <a:off x="4186366" y="2167728"/>
              <a:ext cx="153422" cy="152560"/>
            </a:xfrm>
            <a:prstGeom prst="straightConnector1">
              <a:avLst/>
            </a:prstGeom>
            <a:ln w="28575">
              <a:solidFill>
                <a:srgbClr val="0000CC"/>
              </a:solidFill>
              <a:tailEnd type="arrow" w="sm" len="sm"/>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rot="-3840000" flipH="1" flipV="1">
              <a:off x="2400450" y="2048418"/>
              <a:ext cx="150955" cy="151904"/>
            </a:xfrm>
            <a:prstGeom prst="straightConnector1">
              <a:avLst/>
            </a:prstGeom>
            <a:ln w="28575">
              <a:solidFill>
                <a:srgbClr val="0000CC"/>
              </a:solidFill>
              <a:tailEnd type="arrow" w="sm" len="sm"/>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7" idx="18"/>
            </p:cNvCxnSpPr>
            <p:nvPr/>
          </p:nvCxnSpPr>
          <p:spPr>
            <a:xfrm flipV="1">
              <a:off x="1048031" y="1448283"/>
              <a:ext cx="18228" cy="364861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0800000">
              <a:off x="964483" y="5106533"/>
              <a:ext cx="9266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0800000">
              <a:off x="972079" y="4496290"/>
              <a:ext cx="8962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0800000">
              <a:off x="972079" y="3886046"/>
              <a:ext cx="8962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0800000">
              <a:off x="972079" y="3277408"/>
              <a:ext cx="8962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10800000">
              <a:off x="972079" y="2667164"/>
              <a:ext cx="8962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0800000">
              <a:off x="972079" y="2056920"/>
              <a:ext cx="8962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0800000">
              <a:off x="972079" y="1457919"/>
              <a:ext cx="8962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Freeform 55"/>
            <p:cNvSpPr/>
            <p:nvPr/>
          </p:nvSpPr>
          <p:spPr>
            <a:xfrm>
              <a:off x="6581890" y="3038129"/>
              <a:ext cx="285579" cy="123654"/>
            </a:xfrm>
            <a:custGeom>
              <a:avLst/>
              <a:gdLst>
                <a:gd name="connsiteX0" fmla="*/ 0 w 285750"/>
                <a:gd name="connsiteY0" fmla="*/ 123825 h 123825"/>
                <a:gd name="connsiteX1" fmla="*/ 180975 w 285750"/>
                <a:gd name="connsiteY1" fmla="*/ 66675 h 123825"/>
                <a:gd name="connsiteX2" fmla="*/ 285750 w 285750"/>
                <a:gd name="connsiteY2" fmla="*/ 0 h 123825"/>
              </a:gdLst>
              <a:ahLst/>
              <a:cxnLst>
                <a:cxn ang="0">
                  <a:pos x="connsiteX0" y="connsiteY0"/>
                </a:cxn>
                <a:cxn ang="0">
                  <a:pos x="connsiteX1" y="connsiteY1"/>
                </a:cxn>
                <a:cxn ang="0">
                  <a:pos x="connsiteX2" y="connsiteY2"/>
                </a:cxn>
              </a:cxnLst>
              <a:rect l="l" t="t" r="r" b="b"/>
              <a:pathLst>
                <a:path w="285750" h="123825">
                  <a:moveTo>
                    <a:pt x="0" y="123825"/>
                  </a:moveTo>
                  <a:cubicBezTo>
                    <a:pt x="66675" y="105569"/>
                    <a:pt x="133350" y="87313"/>
                    <a:pt x="180975" y="66675"/>
                  </a:cubicBezTo>
                  <a:cubicBezTo>
                    <a:pt x="228600" y="46038"/>
                    <a:pt x="257175" y="23019"/>
                    <a:pt x="285750" y="0"/>
                  </a:cubicBezTo>
                </a:path>
              </a:pathLst>
            </a:custGeom>
            <a:ln>
              <a:solidFill>
                <a:srgbClr val="0000CC"/>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57" name="Freeform 56"/>
            <p:cNvSpPr/>
            <p:nvPr/>
          </p:nvSpPr>
          <p:spPr>
            <a:xfrm>
              <a:off x="4382321" y="2962651"/>
              <a:ext cx="1790948" cy="144531"/>
            </a:xfrm>
            <a:custGeom>
              <a:avLst/>
              <a:gdLst>
                <a:gd name="connsiteX0" fmla="*/ 0 w 1790700"/>
                <a:gd name="connsiteY0" fmla="*/ 0 h 146050"/>
                <a:gd name="connsiteX1" fmla="*/ 314325 w 1790700"/>
                <a:gd name="connsiteY1" fmla="*/ 66675 h 146050"/>
                <a:gd name="connsiteX2" fmla="*/ 1171575 w 1790700"/>
                <a:gd name="connsiteY2" fmla="*/ 142875 h 146050"/>
                <a:gd name="connsiteX3" fmla="*/ 1790700 w 1790700"/>
                <a:gd name="connsiteY3" fmla="*/ 85725 h 146050"/>
              </a:gdLst>
              <a:ahLst/>
              <a:cxnLst>
                <a:cxn ang="0">
                  <a:pos x="connsiteX0" y="connsiteY0"/>
                </a:cxn>
                <a:cxn ang="0">
                  <a:pos x="connsiteX1" y="connsiteY1"/>
                </a:cxn>
                <a:cxn ang="0">
                  <a:pos x="connsiteX2" y="connsiteY2"/>
                </a:cxn>
                <a:cxn ang="0">
                  <a:pos x="connsiteX3" y="connsiteY3"/>
                </a:cxn>
              </a:cxnLst>
              <a:rect l="l" t="t" r="r" b="b"/>
              <a:pathLst>
                <a:path w="1790700" h="146050">
                  <a:moveTo>
                    <a:pt x="0" y="0"/>
                  </a:moveTo>
                  <a:cubicBezTo>
                    <a:pt x="59531" y="21431"/>
                    <a:pt x="119063" y="42863"/>
                    <a:pt x="314325" y="66675"/>
                  </a:cubicBezTo>
                  <a:cubicBezTo>
                    <a:pt x="509587" y="90487"/>
                    <a:pt x="925513" y="139700"/>
                    <a:pt x="1171575" y="142875"/>
                  </a:cubicBezTo>
                  <a:cubicBezTo>
                    <a:pt x="1417637" y="146050"/>
                    <a:pt x="1604168" y="115887"/>
                    <a:pt x="1790700" y="85725"/>
                  </a:cubicBezTo>
                </a:path>
              </a:pathLst>
            </a:custGeom>
            <a:ln>
              <a:solidFill>
                <a:srgbClr val="0000CC"/>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a:solidFill>
                  <a:prstClr val="black"/>
                </a:solidFill>
              </a:endParaRPr>
            </a:p>
          </p:txBody>
        </p:sp>
        <p:sp>
          <p:nvSpPr>
            <p:cNvPr id="58" name="TextBox 84"/>
            <p:cNvSpPr txBox="1">
              <a:spLocks noChangeArrowheads="1"/>
            </p:cNvSpPr>
            <p:nvPr/>
          </p:nvSpPr>
          <p:spPr bwMode="auto">
            <a:xfrm>
              <a:off x="5217793" y="2877538"/>
              <a:ext cx="701796" cy="305122"/>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a:solidFill>
                    <a:prstClr val="black"/>
                  </a:solidFill>
                  <a:latin typeface="Arial Narrow" pitchFamily="34" charset="0"/>
                </a:rPr>
                <a:t>dilution</a:t>
              </a:r>
            </a:p>
          </p:txBody>
        </p:sp>
        <p:sp>
          <p:nvSpPr>
            <p:cNvPr id="59" name="TextBox 85"/>
            <p:cNvSpPr txBox="1">
              <a:spLocks noChangeArrowheads="1"/>
            </p:cNvSpPr>
            <p:nvPr/>
          </p:nvSpPr>
          <p:spPr bwMode="auto">
            <a:xfrm rot="20515296">
              <a:off x="4740814" y="3306314"/>
              <a:ext cx="2032474" cy="305122"/>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dirty="0">
                  <a:solidFill>
                    <a:prstClr val="black"/>
                  </a:solidFill>
                  <a:latin typeface="Arial Narrow" pitchFamily="34" charset="0"/>
                </a:rPr>
                <a:t>Lateral outflow of </a:t>
              </a:r>
              <a:r>
                <a:rPr lang="en-US" altLang="en-US" sz="1050" b="1" dirty="0" err="1">
                  <a:solidFill>
                    <a:prstClr val="black"/>
                  </a:solidFill>
                  <a:latin typeface="Arial Narrow" pitchFamily="34" charset="0"/>
                </a:rPr>
                <a:t>NaCl</a:t>
              </a:r>
              <a:r>
                <a:rPr lang="en-US" altLang="en-US" sz="1050" b="1" dirty="0">
                  <a:solidFill>
                    <a:prstClr val="black"/>
                  </a:solidFill>
                  <a:latin typeface="Arial Narrow" pitchFamily="34" charset="0"/>
                </a:rPr>
                <a:t> brine</a:t>
              </a:r>
            </a:p>
          </p:txBody>
        </p:sp>
        <p:sp>
          <p:nvSpPr>
            <p:cNvPr id="60" name="TextBox 59"/>
            <p:cNvSpPr txBox="1"/>
            <p:nvPr/>
          </p:nvSpPr>
          <p:spPr>
            <a:xfrm rot="18569755">
              <a:off x="6777321" y="3569442"/>
              <a:ext cx="1295400" cy="276999"/>
            </a:xfrm>
            <a:prstGeom prst="rect">
              <a:avLst/>
            </a:prstGeom>
            <a:noFill/>
            <a:scene3d>
              <a:camera prst="orthographicFront">
                <a:rot lat="0" lon="0" rev="0"/>
              </a:camera>
              <a:lightRig rig="threePt" dir="t"/>
            </a:scene3d>
            <a:sp3d>
              <a:bevelT/>
            </a:sp3d>
          </p:spPr>
          <p:txBody>
            <a:bodyPr spcFirstLastPara="1">
              <a:prstTxWarp prst="textArchDown">
                <a:avLst>
                  <a:gd name="adj" fmla="val 343690"/>
                </a:avLst>
              </a:prstTxWarp>
              <a:spAutoFit/>
            </a:bodyPr>
            <a:lstStyle/>
            <a:p>
              <a:pPr>
                <a:defRPr/>
              </a:pPr>
              <a:r>
                <a:rPr lang="en-US" sz="1050" b="1" dirty="0">
                  <a:solidFill>
                    <a:prstClr val="black"/>
                  </a:solidFill>
                  <a:latin typeface="Arial Narrow" pitchFamily="34" charset="0"/>
                </a:rPr>
                <a:t>meteoric recharge</a:t>
              </a:r>
            </a:p>
          </p:txBody>
        </p:sp>
        <p:sp>
          <p:nvSpPr>
            <p:cNvPr id="24641" name="TextBox 88"/>
            <p:cNvSpPr txBox="1">
              <a:spLocks noChangeArrowheads="1"/>
            </p:cNvSpPr>
            <p:nvPr/>
          </p:nvSpPr>
          <p:spPr bwMode="auto">
            <a:xfrm>
              <a:off x="770111" y="4972050"/>
              <a:ext cx="311749"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-4</a:t>
              </a:r>
            </a:p>
          </p:txBody>
        </p:sp>
        <p:sp>
          <p:nvSpPr>
            <p:cNvPr id="24642" name="TextBox 89"/>
            <p:cNvSpPr txBox="1">
              <a:spLocks noChangeArrowheads="1"/>
            </p:cNvSpPr>
            <p:nvPr/>
          </p:nvSpPr>
          <p:spPr bwMode="auto">
            <a:xfrm>
              <a:off x="762000" y="4371975"/>
              <a:ext cx="311749"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-3</a:t>
              </a:r>
            </a:p>
          </p:txBody>
        </p:sp>
        <p:sp>
          <p:nvSpPr>
            <p:cNvPr id="24643" name="TextBox 90"/>
            <p:cNvSpPr txBox="1">
              <a:spLocks noChangeArrowheads="1"/>
            </p:cNvSpPr>
            <p:nvPr/>
          </p:nvSpPr>
          <p:spPr bwMode="auto">
            <a:xfrm>
              <a:off x="762000" y="3752850"/>
              <a:ext cx="311749"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-2</a:t>
              </a:r>
            </a:p>
          </p:txBody>
        </p:sp>
        <p:sp>
          <p:nvSpPr>
            <p:cNvPr id="24644" name="TextBox 91"/>
            <p:cNvSpPr txBox="1">
              <a:spLocks noChangeArrowheads="1"/>
            </p:cNvSpPr>
            <p:nvPr/>
          </p:nvSpPr>
          <p:spPr bwMode="auto">
            <a:xfrm>
              <a:off x="762000" y="3143250"/>
              <a:ext cx="311749"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-1</a:t>
              </a:r>
            </a:p>
          </p:txBody>
        </p:sp>
        <p:sp>
          <p:nvSpPr>
            <p:cNvPr id="24645" name="TextBox 92"/>
            <p:cNvSpPr txBox="1">
              <a:spLocks noChangeArrowheads="1"/>
            </p:cNvSpPr>
            <p:nvPr/>
          </p:nvSpPr>
          <p:spPr bwMode="auto">
            <a:xfrm>
              <a:off x="762000" y="2514600"/>
              <a:ext cx="352363"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SL</a:t>
              </a:r>
            </a:p>
          </p:txBody>
        </p:sp>
        <p:sp>
          <p:nvSpPr>
            <p:cNvPr id="24646" name="TextBox 93"/>
            <p:cNvSpPr txBox="1">
              <a:spLocks noChangeArrowheads="1"/>
            </p:cNvSpPr>
            <p:nvPr/>
          </p:nvSpPr>
          <p:spPr bwMode="auto">
            <a:xfrm>
              <a:off x="762000" y="1914524"/>
              <a:ext cx="338824"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+1</a:t>
              </a:r>
            </a:p>
          </p:txBody>
        </p:sp>
        <p:sp>
          <p:nvSpPr>
            <p:cNvPr id="24647" name="TextBox 94"/>
            <p:cNvSpPr txBox="1">
              <a:spLocks noChangeArrowheads="1"/>
            </p:cNvSpPr>
            <p:nvPr/>
          </p:nvSpPr>
          <p:spPr bwMode="auto">
            <a:xfrm>
              <a:off x="762000" y="1295400"/>
              <a:ext cx="338824" cy="259921"/>
            </a:xfrm>
            <a:prstGeom prst="rect">
              <a:avLst/>
            </a:prstGeom>
            <a:noFill/>
            <a:ln w="9525">
              <a:noFill/>
              <a:miter lim="800000"/>
              <a:headEnd/>
              <a:tailEnd/>
            </a:ln>
          </p:spPr>
          <p:txBody>
            <a:bodyPr wrap="none">
              <a:spAutoFit/>
            </a:bodyPr>
            <a:lstStyle/>
            <a:p>
              <a:r>
                <a:rPr lang="en-US" altLang="en-US" sz="800" b="1">
                  <a:solidFill>
                    <a:prstClr val="black"/>
                  </a:solidFill>
                  <a:latin typeface="Arial Narrow" pitchFamily="34" charset="0"/>
                </a:rPr>
                <a:t>+2</a:t>
              </a:r>
            </a:p>
          </p:txBody>
        </p:sp>
        <p:sp>
          <p:nvSpPr>
            <p:cNvPr id="24648" name="TextBox 95"/>
            <p:cNvSpPr txBox="1">
              <a:spLocks noChangeArrowheads="1"/>
            </p:cNvSpPr>
            <p:nvPr/>
          </p:nvSpPr>
          <p:spPr bwMode="auto">
            <a:xfrm rot="-5400000">
              <a:off x="624754" y="2860523"/>
              <a:ext cx="423917" cy="315617"/>
            </a:xfrm>
            <a:prstGeom prst="rect">
              <a:avLst/>
            </a:prstGeom>
            <a:noFill/>
            <a:ln w="9525">
              <a:noFill/>
              <a:miter lim="800000"/>
              <a:headEnd/>
              <a:tailEnd/>
            </a:ln>
          </p:spPr>
          <p:txBody>
            <a:bodyPr wrap="none">
              <a:spAutoFit/>
            </a:bodyPr>
            <a:lstStyle/>
            <a:p>
              <a:r>
                <a:rPr lang="en-US" altLang="en-US" sz="1100" b="1">
                  <a:solidFill>
                    <a:prstClr val="black"/>
                  </a:solidFill>
                  <a:latin typeface="Arial Narrow" pitchFamily="34" charset="0"/>
                </a:rPr>
                <a:t>km</a:t>
              </a:r>
            </a:p>
          </p:txBody>
        </p:sp>
        <p:sp>
          <p:nvSpPr>
            <p:cNvPr id="69" name="TextBox 104"/>
            <p:cNvSpPr txBox="1">
              <a:spLocks noChangeArrowheads="1"/>
            </p:cNvSpPr>
            <p:nvPr/>
          </p:nvSpPr>
          <p:spPr bwMode="auto">
            <a:xfrm>
              <a:off x="5409192" y="2638258"/>
              <a:ext cx="631920" cy="305122"/>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a:solidFill>
                    <a:srgbClr val="FF0000"/>
                  </a:solidFill>
                  <a:latin typeface="Arial Narrow" pitchFamily="34" charset="0"/>
                </a:rPr>
                <a:t>200 </a:t>
              </a:r>
              <a:r>
                <a:rPr lang="en-US" altLang="en-US" sz="1050" b="1" baseline="30000">
                  <a:solidFill>
                    <a:srgbClr val="FF0000"/>
                  </a:solidFill>
                  <a:latin typeface="Arial Narrow" pitchFamily="34" charset="0"/>
                </a:rPr>
                <a:t>o</a:t>
              </a:r>
              <a:r>
                <a:rPr lang="en-US" altLang="en-US" sz="1050" b="1">
                  <a:solidFill>
                    <a:srgbClr val="FF0000"/>
                  </a:solidFill>
                  <a:latin typeface="Arial Narrow" pitchFamily="34" charset="0"/>
                </a:rPr>
                <a:t>C</a:t>
              </a:r>
            </a:p>
          </p:txBody>
        </p:sp>
        <p:sp>
          <p:nvSpPr>
            <p:cNvPr id="70" name="TextBox 105"/>
            <p:cNvSpPr txBox="1">
              <a:spLocks noChangeArrowheads="1"/>
            </p:cNvSpPr>
            <p:nvPr/>
          </p:nvSpPr>
          <p:spPr bwMode="auto">
            <a:xfrm>
              <a:off x="6241625" y="2800455"/>
              <a:ext cx="630402" cy="306727"/>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a:solidFill>
                    <a:srgbClr val="FF0000"/>
                  </a:solidFill>
                  <a:latin typeface="Arial Narrow" pitchFamily="34" charset="0"/>
                </a:rPr>
                <a:t>250 </a:t>
              </a:r>
              <a:r>
                <a:rPr lang="en-US" altLang="en-US" sz="1050" b="1" baseline="30000">
                  <a:solidFill>
                    <a:srgbClr val="FF0000"/>
                  </a:solidFill>
                  <a:latin typeface="Arial Narrow" pitchFamily="34" charset="0"/>
                </a:rPr>
                <a:t>o</a:t>
              </a:r>
              <a:r>
                <a:rPr lang="en-US" altLang="en-US" sz="1050" b="1">
                  <a:solidFill>
                    <a:srgbClr val="FF0000"/>
                  </a:solidFill>
                  <a:latin typeface="Arial Narrow" pitchFamily="34" charset="0"/>
                </a:rPr>
                <a:t>C</a:t>
              </a:r>
            </a:p>
          </p:txBody>
        </p:sp>
        <p:sp>
          <p:nvSpPr>
            <p:cNvPr id="71" name="TextBox 106"/>
            <p:cNvSpPr txBox="1">
              <a:spLocks noChangeArrowheads="1"/>
            </p:cNvSpPr>
            <p:nvPr/>
          </p:nvSpPr>
          <p:spPr bwMode="auto">
            <a:xfrm rot="3603279">
              <a:off x="3861691" y="3413850"/>
              <a:ext cx="631121" cy="306846"/>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a:solidFill>
                    <a:srgbClr val="FF0000"/>
                  </a:solidFill>
                  <a:latin typeface="Arial Narrow" pitchFamily="34" charset="0"/>
                </a:rPr>
                <a:t>300 </a:t>
              </a:r>
              <a:r>
                <a:rPr lang="en-US" altLang="en-US" sz="1050" b="1" baseline="30000">
                  <a:solidFill>
                    <a:srgbClr val="FF0000"/>
                  </a:solidFill>
                  <a:latin typeface="Arial Narrow" pitchFamily="34" charset="0"/>
                </a:rPr>
                <a:t>o</a:t>
              </a:r>
              <a:r>
                <a:rPr lang="en-US" altLang="en-US" sz="1050" b="1">
                  <a:solidFill>
                    <a:srgbClr val="FF0000"/>
                  </a:solidFill>
                  <a:latin typeface="Arial Narrow" pitchFamily="34" charset="0"/>
                </a:rPr>
                <a:t>C</a:t>
              </a:r>
            </a:p>
          </p:txBody>
        </p:sp>
        <p:sp>
          <p:nvSpPr>
            <p:cNvPr id="24652" name="TextBox 108"/>
            <p:cNvSpPr txBox="1">
              <a:spLocks noChangeArrowheads="1"/>
            </p:cNvSpPr>
            <p:nvPr/>
          </p:nvSpPr>
          <p:spPr bwMode="auto">
            <a:xfrm rot="744674">
              <a:off x="4387509" y="2240339"/>
              <a:ext cx="926739" cy="334183"/>
            </a:xfrm>
            <a:prstGeom prst="rect">
              <a:avLst/>
            </a:prstGeom>
            <a:noFill/>
            <a:ln w="9525">
              <a:noFill/>
              <a:miter lim="800000"/>
              <a:headEnd/>
              <a:tailEnd/>
            </a:ln>
          </p:spPr>
          <p:txBody>
            <a:bodyPr wrap="none">
              <a:spAutoFit/>
            </a:bodyPr>
            <a:lstStyle/>
            <a:p>
              <a:r>
                <a:rPr lang="en-US" altLang="en-US" sz="1200" b="1">
                  <a:solidFill>
                    <a:srgbClr val="C00000"/>
                  </a:solidFill>
                  <a:latin typeface="Arial Narrow" pitchFamily="34" charset="0"/>
                </a:rPr>
                <a:t>Cap Rock</a:t>
              </a:r>
            </a:p>
          </p:txBody>
        </p:sp>
        <p:sp>
          <p:nvSpPr>
            <p:cNvPr id="73" name="TextBox 110"/>
            <p:cNvSpPr txBox="1">
              <a:spLocks noChangeArrowheads="1"/>
            </p:cNvSpPr>
            <p:nvPr/>
          </p:nvSpPr>
          <p:spPr bwMode="auto">
            <a:xfrm>
              <a:off x="2820749" y="2294594"/>
              <a:ext cx="922057" cy="306728"/>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a:solidFill>
                    <a:prstClr val="black"/>
                  </a:solidFill>
                  <a:latin typeface="Arial Narrow" pitchFamily="34" charset="0"/>
                </a:rPr>
                <a:t>vapor zone</a:t>
              </a:r>
            </a:p>
          </p:txBody>
        </p:sp>
        <p:sp>
          <p:nvSpPr>
            <p:cNvPr id="74" name="TextBox 73"/>
            <p:cNvSpPr txBox="1"/>
            <p:nvPr/>
          </p:nvSpPr>
          <p:spPr>
            <a:xfrm rot="20867004">
              <a:off x="2369614" y="2227315"/>
              <a:ext cx="1005403" cy="276999"/>
            </a:xfrm>
            <a:prstGeom prst="rect">
              <a:avLst/>
            </a:prstGeom>
            <a:noFill/>
          </p:spPr>
          <p:txBody>
            <a:bodyPr spcFirstLastPara="1" wrap="none">
              <a:prstTxWarp prst="textArchUp">
                <a:avLst>
                  <a:gd name="adj" fmla="val 11508154"/>
                </a:avLst>
              </a:prstTxWarp>
              <a:spAutoFit/>
            </a:bodyPr>
            <a:lstStyle/>
            <a:p>
              <a:pPr>
                <a:defRPr/>
              </a:pPr>
              <a:r>
                <a:rPr lang="en-US" sz="1050" b="1" dirty="0">
                  <a:solidFill>
                    <a:prstClr val="black"/>
                  </a:solidFill>
                  <a:latin typeface="Arial Narrow" pitchFamily="34" charset="0"/>
                </a:rPr>
                <a:t>condensation</a:t>
              </a:r>
            </a:p>
          </p:txBody>
        </p:sp>
        <p:sp>
          <p:nvSpPr>
            <p:cNvPr id="75" name="TextBox 112"/>
            <p:cNvSpPr txBox="1">
              <a:spLocks noChangeArrowheads="1"/>
            </p:cNvSpPr>
            <p:nvPr/>
          </p:nvSpPr>
          <p:spPr bwMode="auto">
            <a:xfrm>
              <a:off x="2838978" y="4191168"/>
              <a:ext cx="651668" cy="306727"/>
            </a:xfrm>
            <a:prstGeom prst="rect">
              <a:avLst/>
            </a:prstGeom>
            <a:noFill/>
            <a:ln>
              <a:noFill/>
            </a:ln>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ltLang="en-US" sz="1050" b="1" dirty="0" err="1">
                  <a:solidFill>
                    <a:prstClr val="black"/>
                  </a:solidFill>
                  <a:latin typeface="Arial Narrow" pitchFamily="34" charset="0"/>
                </a:rPr>
                <a:t>upflow</a:t>
              </a:r>
              <a:endParaRPr lang="en-US" altLang="en-US" sz="1050" b="1" dirty="0">
                <a:solidFill>
                  <a:prstClr val="black"/>
                </a:solidFill>
                <a:latin typeface="Arial Narrow" pitchFamily="34" charset="0"/>
              </a:endParaRPr>
            </a:p>
          </p:txBody>
        </p:sp>
      </p:grpSp>
      <p:sp>
        <p:nvSpPr>
          <p:cNvPr id="91" name="Left-Right Arrow 90"/>
          <p:cNvSpPr/>
          <p:nvPr/>
        </p:nvSpPr>
        <p:spPr>
          <a:xfrm>
            <a:off x="4010025" y="2303463"/>
            <a:ext cx="1611313" cy="192087"/>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24582" name="TextBox 91"/>
          <p:cNvSpPr txBox="1">
            <a:spLocks noChangeArrowheads="1"/>
          </p:cNvSpPr>
          <p:nvPr/>
        </p:nvSpPr>
        <p:spPr bwMode="auto">
          <a:xfrm>
            <a:off x="3848100" y="1965325"/>
            <a:ext cx="3009900" cy="338138"/>
          </a:xfrm>
          <a:prstGeom prst="rect">
            <a:avLst/>
          </a:prstGeom>
          <a:noFill/>
          <a:ln w="9525">
            <a:noFill/>
            <a:miter lim="800000"/>
            <a:headEnd/>
            <a:tailEnd/>
          </a:ln>
        </p:spPr>
        <p:txBody>
          <a:bodyPr>
            <a:spAutoFit/>
          </a:bodyPr>
          <a:lstStyle/>
          <a:p>
            <a:r>
              <a:rPr lang="en-US" altLang="en-US" sz="1600" b="1">
                <a:solidFill>
                  <a:srgbClr val="FF0000"/>
                </a:solidFill>
              </a:rPr>
              <a:t>Typical High Grade</a:t>
            </a:r>
          </a:p>
        </p:txBody>
      </p:sp>
      <p:sp>
        <p:nvSpPr>
          <p:cNvPr id="24583" name="TextBox 92"/>
          <p:cNvSpPr txBox="1">
            <a:spLocks noChangeArrowheads="1"/>
          </p:cNvSpPr>
          <p:nvPr/>
        </p:nvSpPr>
        <p:spPr bwMode="auto">
          <a:xfrm>
            <a:off x="6059488" y="2389188"/>
            <a:ext cx="1858962" cy="338137"/>
          </a:xfrm>
          <a:prstGeom prst="rect">
            <a:avLst/>
          </a:prstGeom>
          <a:noFill/>
          <a:ln w="9525">
            <a:noFill/>
            <a:miter lim="800000"/>
            <a:headEnd/>
            <a:tailEnd/>
          </a:ln>
        </p:spPr>
        <p:txBody>
          <a:bodyPr>
            <a:spAutoFit/>
          </a:bodyPr>
          <a:lstStyle/>
          <a:p>
            <a:r>
              <a:rPr lang="en-US" altLang="en-US" sz="1600" b="1">
                <a:solidFill>
                  <a:srgbClr val="00B0F0"/>
                </a:solidFill>
              </a:rPr>
              <a:t>Typical Marginal</a:t>
            </a:r>
          </a:p>
        </p:txBody>
      </p:sp>
      <p:sp>
        <p:nvSpPr>
          <p:cNvPr id="94" name="Left-Right Arrow 93"/>
          <p:cNvSpPr/>
          <p:nvPr/>
        </p:nvSpPr>
        <p:spPr>
          <a:xfrm>
            <a:off x="6124575" y="2747963"/>
            <a:ext cx="1727200" cy="180975"/>
          </a:xfrm>
          <a:prstGeom prst="lef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24585" name="TextBox 94"/>
          <p:cNvSpPr txBox="1">
            <a:spLocks noChangeArrowheads="1"/>
          </p:cNvSpPr>
          <p:nvPr/>
        </p:nvSpPr>
        <p:spPr bwMode="auto">
          <a:xfrm>
            <a:off x="5148263" y="6350000"/>
            <a:ext cx="3284537" cy="338138"/>
          </a:xfrm>
          <a:prstGeom prst="rect">
            <a:avLst/>
          </a:prstGeom>
          <a:solidFill>
            <a:srgbClr val="FFFF00"/>
          </a:solidFill>
          <a:ln w="9525">
            <a:noFill/>
            <a:miter lim="800000"/>
            <a:headEnd/>
            <a:tailEnd/>
          </a:ln>
        </p:spPr>
        <p:txBody>
          <a:bodyPr wrap="none">
            <a:spAutoFit/>
          </a:bodyPr>
          <a:lstStyle/>
          <a:p>
            <a:r>
              <a:rPr lang="en-US" altLang="en-US" sz="1600" b="1">
                <a:solidFill>
                  <a:prstClr val="black"/>
                </a:solidFill>
                <a:latin typeface="Trebuchet MS" pitchFamily="34" charset="0"/>
                <a:cs typeface="Tahoma" pitchFamily="34" charset="0"/>
              </a:rPr>
              <a:t>Volcanic Arc Geothermal System</a:t>
            </a:r>
          </a:p>
        </p:txBody>
      </p:sp>
      <p:sp>
        <p:nvSpPr>
          <p:cNvPr id="24586" name="Rectangle 1"/>
          <p:cNvSpPr>
            <a:spLocks noChangeArrowheads="1"/>
          </p:cNvSpPr>
          <p:nvPr/>
        </p:nvSpPr>
        <p:spPr bwMode="auto">
          <a:xfrm>
            <a:off x="609600" y="1660525"/>
            <a:ext cx="8077200" cy="369888"/>
          </a:xfrm>
          <a:prstGeom prst="rect">
            <a:avLst/>
          </a:prstGeom>
          <a:noFill/>
          <a:ln w="9525">
            <a:noFill/>
            <a:miter lim="800000"/>
            <a:headEnd/>
            <a:tailEnd/>
          </a:ln>
        </p:spPr>
        <p:txBody>
          <a:bodyPr>
            <a:spAutoFit/>
          </a:bodyPr>
          <a:lstStyle/>
          <a:p>
            <a:r>
              <a:rPr lang="en-US" altLang="en-US">
                <a:solidFill>
                  <a:prstClr val="black"/>
                </a:solidFill>
              </a:rPr>
              <a:t>In many cases, higher elevation has better chance compared to low elevation </a:t>
            </a:r>
            <a:endParaRPr lang="en-US">
              <a:solidFill>
                <a:prstClr val="black"/>
              </a:solidFill>
            </a:endParaRPr>
          </a:p>
        </p:txBody>
      </p:sp>
    </p:spTree>
    <p:extLst>
      <p:ext uri="{BB962C8B-B14F-4D97-AF65-F5344CB8AC3E}">
        <p14:creationId xmlns:p14="http://schemas.microsoft.com/office/powerpoint/2010/main" val="6484134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3"/>
          <a:srcRect/>
          <a:stretch>
            <a:fillRect/>
          </a:stretch>
        </p:blipFill>
        <p:spPr bwMode="auto">
          <a:xfrm>
            <a:off x="228600" y="1447800"/>
            <a:ext cx="4005263" cy="5257800"/>
          </a:xfrm>
          <a:prstGeom prst="rect">
            <a:avLst/>
          </a:prstGeom>
          <a:noFill/>
          <a:ln w="9525">
            <a:noFill/>
            <a:miter lim="800000"/>
            <a:headEnd/>
            <a:tailEnd/>
          </a:ln>
        </p:spPr>
      </p:pic>
      <p:pic>
        <p:nvPicPr>
          <p:cNvPr id="14339" name="Picture 3"/>
          <p:cNvPicPr>
            <a:picLocks noChangeAspect="1" noChangeArrowheads="1"/>
          </p:cNvPicPr>
          <p:nvPr/>
        </p:nvPicPr>
        <p:blipFill>
          <a:blip r:embed="rId4"/>
          <a:srcRect/>
          <a:stretch>
            <a:fillRect/>
          </a:stretch>
        </p:blipFill>
        <p:spPr bwMode="auto">
          <a:xfrm>
            <a:off x="4267200" y="4114800"/>
            <a:ext cx="4648200" cy="2590800"/>
          </a:xfrm>
          <a:prstGeom prst="rect">
            <a:avLst/>
          </a:prstGeom>
          <a:noFill/>
          <a:ln w="9525">
            <a:noFill/>
            <a:miter lim="800000"/>
            <a:headEnd/>
            <a:tailEnd/>
          </a:ln>
        </p:spPr>
      </p:pic>
      <p:pic>
        <p:nvPicPr>
          <p:cNvPr id="14340" name="Picture 2"/>
          <p:cNvPicPr>
            <a:picLocks noChangeAspect="1" noChangeArrowheads="1"/>
          </p:cNvPicPr>
          <p:nvPr/>
        </p:nvPicPr>
        <p:blipFill>
          <a:blip r:embed="rId5"/>
          <a:srcRect/>
          <a:stretch>
            <a:fillRect/>
          </a:stretch>
        </p:blipFill>
        <p:spPr bwMode="auto">
          <a:xfrm>
            <a:off x="4267200" y="1447800"/>
            <a:ext cx="4648200" cy="2590800"/>
          </a:xfrm>
          <a:prstGeom prst="rect">
            <a:avLst/>
          </a:prstGeom>
          <a:noFill/>
          <a:ln w="9525">
            <a:noFill/>
            <a:miter lim="800000"/>
            <a:headEnd/>
            <a:tailEnd/>
          </a:ln>
        </p:spPr>
      </p:pic>
      <p:sp>
        <p:nvSpPr>
          <p:cNvPr id="14341" name="TextBox 7"/>
          <p:cNvSpPr>
            <a:spLocks noGrp="1" noChangeArrowheads="1"/>
          </p:cNvSpPr>
          <p:nvPr>
            <p:ph type="title"/>
          </p:nvPr>
        </p:nvSpPr>
        <p:spPr>
          <a:xfrm>
            <a:off x="-76200" y="635000"/>
            <a:ext cx="9067800" cy="584200"/>
          </a:xfrm>
          <a:noFill/>
        </p:spPr>
        <p:txBody>
          <a:bodyPr>
            <a:spAutoFit/>
          </a:bodyPr>
          <a:lstStyle/>
          <a:p>
            <a:r>
              <a:rPr lang="id-ID" altLang="en-US" smtClean="0">
                <a:ea typeface="ＭＳ Ｐゴシック" pitchFamily="34" charset="-128"/>
                <a:cs typeface="Times New Roman" pitchFamily="18" charset="0"/>
              </a:rPr>
              <a:t>Construction of a</a:t>
            </a:r>
            <a:r>
              <a:rPr lang="en-US" altLang="en-US" smtClean="0">
                <a:ea typeface="ＭＳ Ｐゴシック" pitchFamily="34" charset="-128"/>
                <a:cs typeface="Times New Roman" pitchFamily="18" charset="0"/>
              </a:rPr>
              <a:t>bout 34 km of access roads</a:t>
            </a:r>
          </a:p>
        </p:txBody>
      </p:sp>
    </p:spTree>
    <p:extLst>
      <p:ext uri="{BB962C8B-B14F-4D97-AF65-F5344CB8AC3E}">
        <p14:creationId xmlns:p14="http://schemas.microsoft.com/office/powerpoint/2010/main" val="4401686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457200" y="6245225"/>
            <a:ext cx="2133600" cy="476250"/>
          </a:xfrm>
        </p:spPr>
        <p:txBody>
          <a:bodyPr/>
          <a:lstStyle/>
          <a:p>
            <a:pPr algn="l">
              <a:defRPr/>
            </a:pPr>
            <a:fld id="{53D12AB9-B4F9-4622-B41F-6123F65DA1BE}" type="slidenum">
              <a:rPr lang="en-US" smtClean="0">
                <a:solidFill>
                  <a:prstClr val="black">
                    <a:tint val="75000"/>
                  </a:prstClr>
                </a:solidFill>
                <a:latin typeface="Arial" charset="0"/>
              </a:rPr>
              <a:pPr algn="l">
                <a:defRPr/>
              </a:pPr>
              <a:t>24</a:t>
            </a:fld>
            <a:endParaRPr lang="en-US" dirty="0">
              <a:solidFill>
                <a:prstClr val="black">
                  <a:tint val="75000"/>
                </a:prstClr>
              </a:solidFill>
              <a:latin typeface="Arial" charset="0"/>
            </a:endParaRPr>
          </a:p>
        </p:txBody>
      </p:sp>
      <p:sp>
        <p:nvSpPr>
          <p:cNvPr id="15363" name="Rectangle 2"/>
          <p:cNvSpPr>
            <a:spLocks noChangeArrowheads="1"/>
          </p:cNvSpPr>
          <p:nvPr/>
        </p:nvSpPr>
        <p:spPr bwMode="auto">
          <a:xfrm>
            <a:off x="0" y="0"/>
            <a:ext cx="184150" cy="369888"/>
          </a:xfrm>
          <a:prstGeom prst="rect">
            <a:avLst/>
          </a:prstGeom>
          <a:noFill/>
          <a:ln w="9525">
            <a:noFill/>
            <a:miter lim="800000"/>
            <a:headEnd/>
            <a:tailEnd/>
          </a:ln>
        </p:spPr>
        <p:txBody>
          <a:bodyPr wrap="none" anchor="ctr">
            <a:spAutoFit/>
          </a:bodyPr>
          <a:lstStyle/>
          <a:p>
            <a:endParaRPr lang="id-ID">
              <a:solidFill>
                <a:prstClr val="black"/>
              </a:solidFill>
            </a:endParaRPr>
          </a:p>
        </p:txBody>
      </p:sp>
      <p:sp>
        <p:nvSpPr>
          <p:cNvPr id="15364" name="TextBox 1"/>
          <p:cNvSpPr txBox="1">
            <a:spLocks noChangeArrowheads="1"/>
          </p:cNvSpPr>
          <p:nvPr/>
        </p:nvSpPr>
        <p:spPr bwMode="auto">
          <a:xfrm>
            <a:off x="2536825" y="6073775"/>
            <a:ext cx="3948113" cy="369888"/>
          </a:xfrm>
          <a:prstGeom prst="rect">
            <a:avLst/>
          </a:prstGeom>
          <a:noFill/>
          <a:ln w="9525">
            <a:noFill/>
            <a:miter lim="800000"/>
            <a:headEnd/>
            <a:tailEnd/>
          </a:ln>
        </p:spPr>
        <p:txBody>
          <a:bodyPr>
            <a:spAutoFit/>
          </a:bodyPr>
          <a:lstStyle/>
          <a:p>
            <a:pPr algn="ctr"/>
            <a:r>
              <a:rPr lang="en-US">
                <a:solidFill>
                  <a:prstClr val="black"/>
                </a:solidFill>
                <a:latin typeface="Trebuchet MS" pitchFamily="34" charset="0"/>
              </a:rPr>
              <a:t>Endikat River Ford</a:t>
            </a:r>
            <a:endParaRPr lang="id-ID">
              <a:solidFill>
                <a:prstClr val="black"/>
              </a:solidFill>
              <a:latin typeface="Trebuchet MS" pitchFamily="34" charset="0"/>
            </a:endParaRPr>
          </a:p>
        </p:txBody>
      </p:sp>
      <p:pic>
        <p:nvPicPr>
          <p:cNvPr id="15365" name="Picture 3"/>
          <p:cNvPicPr>
            <a:picLocks noChangeAspect="1" noChangeArrowheads="1"/>
          </p:cNvPicPr>
          <p:nvPr/>
        </p:nvPicPr>
        <p:blipFill>
          <a:blip r:embed="rId3"/>
          <a:srcRect/>
          <a:stretch>
            <a:fillRect/>
          </a:stretch>
        </p:blipFill>
        <p:spPr bwMode="auto">
          <a:xfrm>
            <a:off x="1066800" y="1447800"/>
            <a:ext cx="6934200" cy="2133600"/>
          </a:xfrm>
          <a:prstGeom prst="rect">
            <a:avLst/>
          </a:prstGeom>
          <a:noFill/>
          <a:ln w="9525">
            <a:solidFill>
              <a:schemeClr val="tx1"/>
            </a:solidFill>
            <a:miter lim="800000"/>
            <a:headEnd/>
            <a:tailEnd/>
          </a:ln>
        </p:spPr>
      </p:pic>
      <p:pic>
        <p:nvPicPr>
          <p:cNvPr id="15366" name="Picture 6"/>
          <p:cNvPicPr>
            <a:picLocks noChangeAspect="1" noChangeArrowheads="1"/>
          </p:cNvPicPr>
          <p:nvPr/>
        </p:nvPicPr>
        <p:blipFill>
          <a:blip r:embed="rId4"/>
          <a:srcRect/>
          <a:stretch>
            <a:fillRect/>
          </a:stretch>
        </p:blipFill>
        <p:spPr bwMode="auto">
          <a:xfrm>
            <a:off x="1066800" y="3732213"/>
            <a:ext cx="6934200" cy="3049587"/>
          </a:xfrm>
          <a:prstGeom prst="rect">
            <a:avLst/>
          </a:prstGeom>
          <a:noFill/>
          <a:ln w="9525">
            <a:noFill/>
            <a:miter lim="800000"/>
            <a:headEnd/>
            <a:tailEnd/>
          </a:ln>
        </p:spPr>
      </p:pic>
      <p:sp>
        <p:nvSpPr>
          <p:cNvPr id="15367" name="TextBox 7"/>
          <p:cNvSpPr>
            <a:spLocks noGrp="1" noChangeArrowheads="1"/>
          </p:cNvSpPr>
          <p:nvPr>
            <p:ph type="title"/>
          </p:nvPr>
        </p:nvSpPr>
        <p:spPr>
          <a:xfrm>
            <a:off x="0" y="635000"/>
            <a:ext cx="8991600" cy="646331"/>
          </a:xfrm>
          <a:noFill/>
        </p:spPr>
        <p:txBody>
          <a:bodyPr wrap="square">
            <a:spAutoFit/>
          </a:bodyPr>
          <a:lstStyle/>
          <a:p>
            <a:r>
              <a:rPr lang="en-US" altLang="en-US" dirty="0" smtClean="0">
                <a:ea typeface="ＭＳ Ｐゴシック" pitchFamily="34" charset="-128"/>
              </a:rPr>
              <a:t>R</a:t>
            </a:r>
            <a:r>
              <a:rPr lang="en-US" altLang="en-US" dirty="0" smtClean="0">
                <a:ea typeface="ＭＳ Ｐゴシック" pitchFamily="34" charset="-128"/>
                <a:cs typeface="Times New Roman" pitchFamily="18" charset="0"/>
              </a:rPr>
              <a:t>oad bridges has to be built across major rivers</a:t>
            </a:r>
          </a:p>
        </p:txBody>
      </p:sp>
    </p:spTree>
    <p:extLst>
      <p:ext uri="{BB962C8B-B14F-4D97-AF65-F5344CB8AC3E}">
        <p14:creationId xmlns:p14="http://schemas.microsoft.com/office/powerpoint/2010/main" val="619034145"/>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p:cNvPicPr>
            <a:picLocks noChangeAspect="1" noChangeArrowheads="1"/>
          </p:cNvPicPr>
          <p:nvPr/>
        </p:nvPicPr>
        <p:blipFill>
          <a:blip r:embed="rId3"/>
          <a:srcRect/>
          <a:stretch>
            <a:fillRect/>
          </a:stretch>
        </p:blipFill>
        <p:spPr bwMode="auto">
          <a:xfrm>
            <a:off x="236538" y="1458913"/>
            <a:ext cx="4048125" cy="5170487"/>
          </a:xfrm>
          <a:prstGeom prst="rect">
            <a:avLst/>
          </a:prstGeom>
          <a:noFill/>
          <a:ln w="9525">
            <a:noFill/>
            <a:miter lim="800000"/>
            <a:headEnd/>
            <a:tailEnd/>
          </a:ln>
        </p:spPr>
      </p:pic>
      <p:pic>
        <p:nvPicPr>
          <p:cNvPr id="17411" name="Picture 3"/>
          <p:cNvPicPr>
            <a:picLocks noChangeAspect="1" noChangeArrowheads="1"/>
          </p:cNvPicPr>
          <p:nvPr/>
        </p:nvPicPr>
        <p:blipFill>
          <a:blip r:embed="rId4"/>
          <a:srcRect/>
          <a:stretch>
            <a:fillRect/>
          </a:stretch>
        </p:blipFill>
        <p:spPr bwMode="auto">
          <a:xfrm>
            <a:off x="4483100" y="1458913"/>
            <a:ext cx="4265613" cy="2351087"/>
          </a:xfrm>
          <a:prstGeom prst="rect">
            <a:avLst/>
          </a:prstGeom>
          <a:noFill/>
          <a:ln w="9525">
            <a:noFill/>
            <a:miter lim="800000"/>
            <a:headEnd/>
            <a:tailEnd/>
          </a:ln>
        </p:spPr>
      </p:pic>
      <p:pic>
        <p:nvPicPr>
          <p:cNvPr id="17412" name="Picture 4"/>
          <p:cNvPicPr>
            <a:picLocks noChangeAspect="1" noChangeArrowheads="1"/>
          </p:cNvPicPr>
          <p:nvPr/>
        </p:nvPicPr>
        <p:blipFill>
          <a:blip r:embed="rId5"/>
          <a:srcRect/>
          <a:stretch>
            <a:fillRect/>
          </a:stretch>
        </p:blipFill>
        <p:spPr bwMode="auto">
          <a:xfrm>
            <a:off x="4483100" y="3946525"/>
            <a:ext cx="4265613" cy="2682875"/>
          </a:xfrm>
          <a:prstGeom prst="rect">
            <a:avLst/>
          </a:prstGeom>
          <a:noFill/>
          <a:ln w="9525">
            <a:noFill/>
            <a:miter lim="800000"/>
            <a:headEnd/>
            <a:tailEnd/>
          </a:ln>
        </p:spPr>
      </p:pic>
      <p:sp>
        <p:nvSpPr>
          <p:cNvPr id="9" name="TextBox 7"/>
          <p:cNvSpPr txBox="1">
            <a:spLocks noChangeArrowheads="1"/>
          </p:cNvSpPr>
          <p:nvPr/>
        </p:nvSpPr>
        <p:spPr bwMode="auto">
          <a:xfrm>
            <a:off x="457200" y="369888"/>
            <a:ext cx="8382000" cy="1077218"/>
          </a:xfrm>
          <a:prstGeom prst="rect">
            <a:avLst/>
          </a:prstGeom>
          <a:noFill/>
          <a:ln w="9525">
            <a:noFill/>
            <a:miter lim="800000"/>
            <a:headEnd/>
            <a:tailEnd/>
          </a:ln>
        </p:spPr>
        <p:txBody>
          <a:bodyPr wrap="square" anchor="ctr">
            <a:spAutoFit/>
          </a:bodyPr>
          <a:lstStyle/>
          <a:p>
            <a:pPr algn="ctr" eaLnBrk="0" hangingPunct="0">
              <a:defRPr/>
            </a:pPr>
            <a:r>
              <a:rPr lang="en-US" altLang="en-US" sz="3200" kern="0" dirty="0">
                <a:solidFill>
                  <a:prstClr val="black"/>
                </a:solidFill>
                <a:latin typeface="Times New Roman" pitchFamily="18" charset="0"/>
                <a:ea typeface="ＭＳ Ｐゴシック" charset="0"/>
                <a:cs typeface="Times New Roman" pitchFamily="18" charset="0"/>
              </a:rPr>
              <a:t>Extensive earth work were performed </a:t>
            </a:r>
            <a:r>
              <a:rPr lang="en-US" altLang="en-US" sz="3200" kern="0" dirty="0" smtClean="0">
                <a:solidFill>
                  <a:prstClr val="black"/>
                </a:solidFill>
                <a:latin typeface="Times New Roman" pitchFamily="18" charset="0"/>
                <a:ea typeface="ＭＳ Ｐゴシック" charset="0"/>
                <a:cs typeface="Times New Roman" pitchFamily="18" charset="0"/>
              </a:rPr>
              <a:t>to </a:t>
            </a:r>
            <a:r>
              <a:rPr lang="en-US" altLang="en-US" sz="3200" kern="0" dirty="0">
                <a:solidFill>
                  <a:prstClr val="black"/>
                </a:solidFill>
                <a:latin typeface="Times New Roman" pitchFamily="18" charset="0"/>
                <a:ea typeface="ＭＳ Ｐゴシック" charset="0"/>
                <a:cs typeface="Times New Roman" pitchFamily="18" charset="0"/>
              </a:rPr>
              <a:t>build </a:t>
            </a:r>
            <a:r>
              <a:rPr lang="en-US" altLang="en-US" sz="3200" kern="0" dirty="0" smtClean="0">
                <a:solidFill>
                  <a:prstClr val="black"/>
                </a:solidFill>
                <a:latin typeface="Times New Roman" pitchFamily="18" charset="0"/>
                <a:ea typeface="ＭＳ Ｐゴシック" charset="0"/>
                <a:cs typeface="Times New Roman" pitchFamily="18" charset="0"/>
              </a:rPr>
              <a:t>a bridge or </a:t>
            </a:r>
            <a:r>
              <a:rPr lang="en-US" altLang="en-US" sz="3200" dirty="0" smtClean="0">
                <a:solidFill>
                  <a:prstClr val="black"/>
                </a:solidFill>
                <a:latin typeface="Times New Roman" pitchFamily="18" charset="0"/>
                <a:ea typeface="ＭＳ Ｐゴシック" pitchFamily="34" charset="-128"/>
                <a:cs typeface="Times New Roman" pitchFamily="18" charset="0"/>
              </a:rPr>
              <a:t>Mechanically stabilized earth </a:t>
            </a:r>
            <a:r>
              <a:rPr lang="en-US" altLang="en-US" sz="3200" kern="0" dirty="0" err="1" smtClean="0">
                <a:solidFill>
                  <a:prstClr val="black"/>
                </a:solidFill>
                <a:latin typeface="Times New Roman" pitchFamily="18" charset="0"/>
                <a:ea typeface="ＭＳ Ｐゴシック" charset="0"/>
                <a:cs typeface="Times New Roman" pitchFamily="18" charset="0"/>
              </a:rPr>
              <a:t>MSE</a:t>
            </a:r>
            <a:r>
              <a:rPr lang="en-US" altLang="en-US" sz="3200" kern="0" dirty="0" smtClean="0">
                <a:solidFill>
                  <a:prstClr val="black"/>
                </a:solidFill>
                <a:latin typeface="Times New Roman" pitchFamily="18" charset="0"/>
                <a:ea typeface="ＭＳ Ｐゴシック" charset="0"/>
                <a:cs typeface="Times New Roman" pitchFamily="18" charset="0"/>
              </a:rPr>
              <a:t> </a:t>
            </a:r>
            <a:r>
              <a:rPr lang="en-US" altLang="en-US" sz="3200" kern="0" dirty="0">
                <a:solidFill>
                  <a:prstClr val="black"/>
                </a:solidFill>
                <a:latin typeface="Times New Roman" pitchFamily="18" charset="0"/>
                <a:ea typeface="ＭＳ Ｐゴシック" charset="0"/>
                <a:cs typeface="Times New Roman" pitchFamily="18" charset="0"/>
              </a:rPr>
              <a:t>Wall</a:t>
            </a:r>
          </a:p>
        </p:txBody>
      </p:sp>
    </p:spTree>
    <p:extLst>
      <p:ext uri="{BB962C8B-B14F-4D97-AF65-F5344CB8AC3E}">
        <p14:creationId xmlns:p14="http://schemas.microsoft.com/office/powerpoint/2010/main" val="16632052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457200" y="6245225"/>
            <a:ext cx="2133600" cy="476250"/>
          </a:xfrm>
        </p:spPr>
        <p:txBody>
          <a:bodyPr/>
          <a:lstStyle/>
          <a:p>
            <a:pPr algn="l">
              <a:defRPr/>
            </a:pPr>
            <a:fld id="{A166FAAC-6578-454E-A076-8C1B34142834}" type="slidenum">
              <a:rPr lang="en-US" smtClean="0">
                <a:solidFill>
                  <a:prstClr val="black">
                    <a:tint val="75000"/>
                  </a:prstClr>
                </a:solidFill>
                <a:latin typeface="Arial" charset="0"/>
              </a:rPr>
              <a:pPr algn="l">
                <a:defRPr/>
              </a:pPr>
              <a:t>26</a:t>
            </a:fld>
            <a:endParaRPr lang="en-US" dirty="0">
              <a:solidFill>
                <a:prstClr val="black">
                  <a:tint val="75000"/>
                </a:prstClr>
              </a:solidFill>
              <a:latin typeface="Arial" charset="0"/>
            </a:endParaRPr>
          </a:p>
        </p:txBody>
      </p:sp>
      <p:sp>
        <p:nvSpPr>
          <p:cNvPr id="18435" name="Rectangle 2"/>
          <p:cNvSpPr>
            <a:spLocks noChangeArrowheads="1"/>
          </p:cNvSpPr>
          <p:nvPr/>
        </p:nvSpPr>
        <p:spPr bwMode="auto">
          <a:xfrm>
            <a:off x="0" y="0"/>
            <a:ext cx="184150" cy="369888"/>
          </a:xfrm>
          <a:prstGeom prst="rect">
            <a:avLst/>
          </a:prstGeom>
          <a:noFill/>
          <a:ln w="9525">
            <a:noFill/>
            <a:miter lim="800000"/>
            <a:headEnd/>
            <a:tailEnd/>
          </a:ln>
        </p:spPr>
        <p:txBody>
          <a:bodyPr wrap="none" anchor="ctr">
            <a:spAutoFit/>
          </a:bodyPr>
          <a:lstStyle/>
          <a:p>
            <a:endParaRPr lang="id-ID">
              <a:solidFill>
                <a:prstClr val="black"/>
              </a:solidFill>
            </a:endParaRPr>
          </a:p>
        </p:txBody>
      </p:sp>
      <p:pic>
        <p:nvPicPr>
          <p:cNvPr id="18436" name="Picture 8"/>
          <p:cNvPicPr>
            <a:picLocks noChangeAspect="1"/>
          </p:cNvPicPr>
          <p:nvPr/>
        </p:nvPicPr>
        <p:blipFill>
          <a:blip r:embed="rId3"/>
          <a:srcRect/>
          <a:stretch>
            <a:fillRect/>
          </a:stretch>
        </p:blipFill>
        <p:spPr bwMode="auto">
          <a:xfrm>
            <a:off x="88900" y="1752600"/>
            <a:ext cx="4330700" cy="4030663"/>
          </a:xfrm>
          <a:prstGeom prst="rect">
            <a:avLst/>
          </a:prstGeom>
          <a:noFill/>
          <a:ln w="9525">
            <a:solidFill>
              <a:schemeClr val="tx1"/>
            </a:solidFill>
            <a:miter lim="800000"/>
            <a:headEnd/>
            <a:tailEnd/>
          </a:ln>
        </p:spPr>
      </p:pic>
      <p:sp>
        <p:nvSpPr>
          <p:cNvPr id="4" name="Freeform 3"/>
          <p:cNvSpPr/>
          <p:nvPr/>
        </p:nvSpPr>
        <p:spPr>
          <a:xfrm>
            <a:off x="884238" y="4159250"/>
            <a:ext cx="2747962" cy="336550"/>
          </a:xfrm>
          <a:custGeom>
            <a:avLst/>
            <a:gdLst>
              <a:gd name="connsiteX0" fmla="*/ 0 w 2756848"/>
              <a:gd name="connsiteY0" fmla="*/ 13648 h 327547"/>
              <a:gd name="connsiteX1" fmla="*/ 887104 w 2756848"/>
              <a:gd name="connsiteY1" fmla="*/ 0 h 327547"/>
              <a:gd name="connsiteX2" fmla="*/ 1733266 w 2756848"/>
              <a:gd name="connsiteY2" fmla="*/ 109183 h 327547"/>
              <a:gd name="connsiteX3" fmla="*/ 2169994 w 2756848"/>
              <a:gd name="connsiteY3" fmla="*/ 177421 h 327547"/>
              <a:gd name="connsiteX4" fmla="*/ 2538484 w 2756848"/>
              <a:gd name="connsiteY4" fmla="*/ 286603 h 327547"/>
              <a:gd name="connsiteX5" fmla="*/ 2756848 w 2756848"/>
              <a:gd name="connsiteY5" fmla="*/ 327547 h 327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56848" h="327547">
                <a:moveTo>
                  <a:pt x="0" y="13648"/>
                </a:moveTo>
                <a:lnTo>
                  <a:pt x="887104" y="0"/>
                </a:lnTo>
                <a:lnTo>
                  <a:pt x="1733266" y="109183"/>
                </a:lnTo>
                <a:lnTo>
                  <a:pt x="2169994" y="177421"/>
                </a:lnTo>
                <a:lnTo>
                  <a:pt x="2538484" y="286603"/>
                </a:lnTo>
                <a:lnTo>
                  <a:pt x="2756848" y="327547"/>
                </a:lnTo>
              </a:path>
            </a:pathLst>
          </a:custGeom>
          <a:noFill/>
          <a:ln w="38100">
            <a:solidFill>
              <a:srgbClr val="00B0F0"/>
            </a:solidFill>
            <a:prstDash val="dash"/>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prstClr val="white"/>
                </a:solidFill>
              </a:rPr>
              <a:t>`</a:t>
            </a:r>
            <a:endParaRPr lang="id-ID" dirty="0">
              <a:solidFill>
                <a:prstClr val="white"/>
              </a:solidFill>
            </a:endParaRPr>
          </a:p>
        </p:txBody>
      </p:sp>
      <p:sp>
        <p:nvSpPr>
          <p:cNvPr id="18438" name="TextBox 5"/>
          <p:cNvSpPr txBox="1">
            <a:spLocks noChangeArrowheads="1"/>
          </p:cNvSpPr>
          <p:nvPr/>
        </p:nvSpPr>
        <p:spPr bwMode="auto">
          <a:xfrm>
            <a:off x="3441700" y="4462463"/>
            <a:ext cx="749300" cy="400050"/>
          </a:xfrm>
          <a:prstGeom prst="rect">
            <a:avLst/>
          </a:prstGeom>
          <a:noFill/>
          <a:ln w="9525">
            <a:noFill/>
            <a:miter lim="800000"/>
            <a:headEnd/>
            <a:tailEnd/>
          </a:ln>
        </p:spPr>
        <p:txBody>
          <a:bodyPr>
            <a:spAutoFit/>
          </a:bodyPr>
          <a:lstStyle/>
          <a:p>
            <a:r>
              <a:rPr lang="en-US" sz="2000">
                <a:solidFill>
                  <a:prstClr val="white"/>
                </a:solidFill>
              </a:rPr>
              <a:t>river</a:t>
            </a:r>
            <a:endParaRPr lang="id-ID" sz="2000">
              <a:solidFill>
                <a:prstClr val="white"/>
              </a:solidFill>
            </a:endParaRPr>
          </a:p>
        </p:txBody>
      </p:sp>
      <p:sp>
        <p:nvSpPr>
          <p:cNvPr id="18439" name="TextBox 9"/>
          <p:cNvSpPr txBox="1">
            <a:spLocks noChangeArrowheads="1"/>
          </p:cNvSpPr>
          <p:nvPr/>
        </p:nvSpPr>
        <p:spPr bwMode="auto">
          <a:xfrm>
            <a:off x="1793875" y="5719763"/>
            <a:ext cx="949325" cy="379412"/>
          </a:xfrm>
          <a:prstGeom prst="rect">
            <a:avLst/>
          </a:prstGeom>
          <a:noFill/>
          <a:ln w="9525">
            <a:noFill/>
            <a:miter lim="800000"/>
            <a:headEnd/>
            <a:tailEnd/>
          </a:ln>
        </p:spPr>
        <p:txBody>
          <a:bodyPr>
            <a:spAutoFit/>
          </a:bodyPr>
          <a:lstStyle/>
          <a:p>
            <a:r>
              <a:rPr lang="en-US">
                <a:solidFill>
                  <a:prstClr val="black"/>
                </a:solidFill>
                <a:latin typeface="Trebuchet MS" pitchFamily="34" charset="0"/>
              </a:rPr>
              <a:t>Before</a:t>
            </a:r>
            <a:endParaRPr lang="id-ID">
              <a:solidFill>
                <a:prstClr val="black"/>
              </a:solidFill>
              <a:latin typeface="Trebuchet MS" pitchFamily="34" charset="0"/>
            </a:endParaRPr>
          </a:p>
        </p:txBody>
      </p:sp>
      <p:sp>
        <p:nvSpPr>
          <p:cNvPr id="18440" name="TextBox 15"/>
          <p:cNvSpPr txBox="1">
            <a:spLocks noChangeArrowheads="1"/>
          </p:cNvSpPr>
          <p:nvPr/>
        </p:nvSpPr>
        <p:spPr bwMode="auto">
          <a:xfrm>
            <a:off x="6469063" y="5699125"/>
            <a:ext cx="769937" cy="366713"/>
          </a:xfrm>
          <a:prstGeom prst="rect">
            <a:avLst/>
          </a:prstGeom>
          <a:noFill/>
          <a:ln w="9525">
            <a:noFill/>
            <a:miter lim="800000"/>
            <a:headEnd/>
            <a:tailEnd/>
          </a:ln>
        </p:spPr>
        <p:txBody>
          <a:bodyPr>
            <a:spAutoFit/>
          </a:bodyPr>
          <a:lstStyle/>
          <a:p>
            <a:r>
              <a:rPr lang="en-US">
                <a:solidFill>
                  <a:prstClr val="black"/>
                </a:solidFill>
                <a:latin typeface="Trebuchet MS" pitchFamily="34" charset="0"/>
              </a:rPr>
              <a:t>After</a:t>
            </a:r>
            <a:endParaRPr lang="id-ID">
              <a:solidFill>
                <a:prstClr val="black"/>
              </a:solidFill>
              <a:latin typeface="Trebuchet MS" pitchFamily="34" charset="0"/>
            </a:endParaRPr>
          </a:p>
        </p:txBody>
      </p:sp>
      <p:pic>
        <p:nvPicPr>
          <p:cNvPr id="18441" name="Picture 14"/>
          <p:cNvPicPr>
            <a:picLocks noChangeAspect="1"/>
          </p:cNvPicPr>
          <p:nvPr/>
        </p:nvPicPr>
        <p:blipFill>
          <a:blip r:embed="rId4"/>
          <a:srcRect/>
          <a:stretch>
            <a:fillRect/>
          </a:stretch>
        </p:blipFill>
        <p:spPr bwMode="auto">
          <a:xfrm>
            <a:off x="4511675" y="1752600"/>
            <a:ext cx="4479925" cy="4008438"/>
          </a:xfrm>
          <a:prstGeom prst="rect">
            <a:avLst/>
          </a:prstGeom>
          <a:noFill/>
          <a:ln w="9525">
            <a:solidFill>
              <a:schemeClr val="tx1"/>
            </a:solidFill>
            <a:miter lim="800000"/>
            <a:headEnd/>
            <a:tailEnd/>
          </a:ln>
        </p:spPr>
      </p:pic>
      <p:sp>
        <p:nvSpPr>
          <p:cNvPr id="11" name="Freeform 10"/>
          <p:cNvSpPr/>
          <p:nvPr/>
        </p:nvSpPr>
        <p:spPr>
          <a:xfrm>
            <a:off x="3182938" y="3733800"/>
            <a:ext cx="2379662" cy="47625"/>
          </a:xfrm>
          <a:custGeom>
            <a:avLst/>
            <a:gdLst>
              <a:gd name="connsiteX0" fmla="*/ 0 w 2388358"/>
              <a:gd name="connsiteY0" fmla="*/ 13648 h 13648"/>
              <a:gd name="connsiteX1" fmla="*/ 2388358 w 2388358"/>
              <a:gd name="connsiteY1" fmla="*/ 0 h 13648"/>
            </a:gdLst>
            <a:ahLst/>
            <a:cxnLst>
              <a:cxn ang="0">
                <a:pos x="connsiteX0" y="connsiteY0"/>
              </a:cxn>
              <a:cxn ang="0">
                <a:pos x="connsiteX1" y="connsiteY1"/>
              </a:cxn>
            </a:cxnLst>
            <a:rect l="l" t="t" r="r" b="b"/>
            <a:pathLst>
              <a:path w="2388358" h="13648">
                <a:moveTo>
                  <a:pt x="0" y="13648"/>
                </a:moveTo>
                <a:lnTo>
                  <a:pt x="2388358" y="0"/>
                </a:lnTo>
              </a:path>
            </a:pathLst>
          </a:custGeom>
          <a:noFill/>
          <a:ln w="38100">
            <a:solidFill>
              <a:srgbClr val="FFFF00"/>
            </a:solidFill>
            <a:prstDash val="solid"/>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solidFill>
                <a:prstClr val="white"/>
              </a:solidFill>
            </a:endParaRPr>
          </a:p>
        </p:txBody>
      </p:sp>
      <p:cxnSp>
        <p:nvCxnSpPr>
          <p:cNvPr id="18" name="Straight Arrow Connector 17"/>
          <p:cNvCxnSpPr/>
          <p:nvPr/>
        </p:nvCxnSpPr>
        <p:spPr>
          <a:xfrm rot="16200000" flipH="1">
            <a:off x="7492206" y="4166394"/>
            <a:ext cx="2084388" cy="0"/>
          </a:xfrm>
          <a:prstGeom prst="straightConnector1">
            <a:avLst/>
          </a:prstGeom>
          <a:ln w="22225">
            <a:solidFill>
              <a:srgbClr val="92D05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8444" name="TextBox 18"/>
          <p:cNvSpPr txBox="1">
            <a:spLocks noChangeArrowheads="1"/>
          </p:cNvSpPr>
          <p:nvPr/>
        </p:nvSpPr>
        <p:spPr bwMode="auto">
          <a:xfrm>
            <a:off x="7913688" y="4275138"/>
            <a:ext cx="760412" cy="334962"/>
          </a:xfrm>
          <a:prstGeom prst="rect">
            <a:avLst/>
          </a:prstGeom>
          <a:noFill/>
          <a:ln w="9525">
            <a:noFill/>
            <a:miter lim="800000"/>
            <a:headEnd/>
            <a:tailEnd/>
          </a:ln>
        </p:spPr>
        <p:txBody>
          <a:bodyPr>
            <a:spAutoFit/>
          </a:bodyPr>
          <a:lstStyle/>
          <a:p>
            <a:r>
              <a:rPr lang="en-US" sz="1600">
                <a:solidFill>
                  <a:prstClr val="white"/>
                </a:solidFill>
              </a:rPr>
              <a:t>~23m</a:t>
            </a:r>
            <a:endParaRPr lang="id-ID" sz="1600">
              <a:solidFill>
                <a:prstClr val="white"/>
              </a:solidFill>
            </a:endParaRPr>
          </a:p>
        </p:txBody>
      </p:sp>
      <p:sp>
        <p:nvSpPr>
          <p:cNvPr id="18445" name="TextBox 7"/>
          <p:cNvSpPr>
            <a:spLocks noGrp="1" noChangeArrowheads="1"/>
          </p:cNvSpPr>
          <p:nvPr>
            <p:ph type="title"/>
          </p:nvPr>
        </p:nvSpPr>
        <p:spPr>
          <a:xfrm>
            <a:off x="457200" y="457200"/>
            <a:ext cx="8229600" cy="1200329"/>
          </a:xfrm>
          <a:noFill/>
        </p:spPr>
        <p:txBody>
          <a:bodyPr>
            <a:spAutoFit/>
          </a:bodyPr>
          <a:lstStyle/>
          <a:p>
            <a:r>
              <a:rPr lang="en-US" altLang="en-US" dirty="0" smtClean="0">
                <a:ea typeface="ＭＳ Ｐゴシック" pitchFamily="34" charset="-128"/>
                <a:cs typeface="Times New Roman" pitchFamily="18" charset="0"/>
              </a:rPr>
              <a:t>Stone bridges across ravines were built to reach the drilling well pad</a:t>
            </a:r>
          </a:p>
        </p:txBody>
      </p:sp>
    </p:spTree>
    <p:extLst>
      <p:ext uri="{BB962C8B-B14F-4D97-AF65-F5344CB8AC3E}">
        <p14:creationId xmlns:p14="http://schemas.microsoft.com/office/powerpoint/2010/main" val="2842827439"/>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457200" y="6245225"/>
            <a:ext cx="2133600" cy="476250"/>
          </a:xfrm>
        </p:spPr>
        <p:txBody>
          <a:bodyPr/>
          <a:lstStyle/>
          <a:p>
            <a:pPr algn="l">
              <a:defRPr/>
            </a:pPr>
            <a:fld id="{B92F7349-0D95-46A3-B613-4341A62F23DD}" type="slidenum">
              <a:rPr lang="en-US" smtClean="0">
                <a:solidFill>
                  <a:prstClr val="black">
                    <a:tint val="75000"/>
                  </a:prstClr>
                </a:solidFill>
                <a:latin typeface="Arial" charset="0"/>
              </a:rPr>
              <a:pPr algn="l">
                <a:defRPr/>
              </a:pPr>
              <a:t>27</a:t>
            </a:fld>
            <a:endParaRPr lang="en-US" dirty="0">
              <a:solidFill>
                <a:prstClr val="black">
                  <a:tint val="75000"/>
                </a:prstClr>
              </a:solidFill>
              <a:latin typeface="Arial" charset="0"/>
            </a:endParaRPr>
          </a:p>
        </p:txBody>
      </p:sp>
      <p:sp>
        <p:nvSpPr>
          <p:cNvPr id="16387" name="Rectangle 2"/>
          <p:cNvSpPr>
            <a:spLocks noChangeArrowheads="1"/>
          </p:cNvSpPr>
          <p:nvPr/>
        </p:nvSpPr>
        <p:spPr bwMode="auto">
          <a:xfrm>
            <a:off x="0" y="0"/>
            <a:ext cx="184150" cy="369888"/>
          </a:xfrm>
          <a:prstGeom prst="rect">
            <a:avLst/>
          </a:prstGeom>
          <a:noFill/>
          <a:ln w="9525">
            <a:noFill/>
            <a:miter lim="800000"/>
            <a:headEnd/>
            <a:tailEnd/>
          </a:ln>
        </p:spPr>
        <p:txBody>
          <a:bodyPr wrap="none" anchor="ctr">
            <a:spAutoFit/>
          </a:bodyPr>
          <a:lstStyle/>
          <a:p>
            <a:endParaRPr lang="id-ID">
              <a:solidFill>
                <a:prstClr val="black"/>
              </a:solidFill>
            </a:endParaRPr>
          </a:p>
        </p:txBody>
      </p:sp>
      <p:pic>
        <p:nvPicPr>
          <p:cNvPr id="16388" name="Picture 18"/>
          <p:cNvPicPr>
            <a:picLocks noChangeAspect="1"/>
          </p:cNvPicPr>
          <p:nvPr/>
        </p:nvPicPr>
        <p:blipFill>
          <a:blip r:embed="rId3"/>
          <a:srcRect/>
          <a:stretch>
            <a:fillRect/>
          </a:stretch>
        </p:blipFill>
        <p:spPr bwMode="auto">
          <a:xfrm>
            <a:off x="152400" y="1828800"/>
            <a:ext cx="4495800" cy="3810000"/>
          </a:xfrm>
          <a:prstGeom prst="rect">
            <a:avLst/>
          </a:prstGeom>
          <a:noFill/>
          <a:ln w="9525">
            <a:solidFill>
              <a:schemeClr val="tx1"/>
            </a:solidFill>
            <a:miter lim="800000"/>
            <a:headEnd/>
            <a:tailEnd/>
          </a:ln>
        </p:spPr>
      </p:pic>
      <p:pic>
        <p:nvPicPr>
          <p:cNvPr id="16389" name="Picture 3" descr="C:\Users\Public\Documents\FOTO\NOVEMBER\Weekly photo\Weekly\DSC06932.JPG"/>
          <p:cNvPicPr>
            <a:picLocks noChangeAspect="1" noChangeArrowheads="1"/>
          </p:cNvPicPr>
          <p:nvPr/>
        </p:nvPicPr>
        <p:blipFill>
          <a:blip r:embed="rId4" cstate="email"/>
          <a:srcRect/>
          <a:stretch>
            <a:fillRect/>
          </a:stretch>
        </p:blipFill>
        <p:spPr bwMode="auto">
          <a:xfrm>
            <a:off x="4724400" y="1828800"/>
            <a:ext cx="4256088" cy="3810000"/>
          </a:xfrm>
          <a:prstGeom prst="rect">
            <a:avLst/>
          </a:prstGeom>
          <a:noFill/>
          <a:ln w="9525">
            <a:solidFill>
              <a:schemeClr val="tx1"/>
            </a:solidFill>
            <a:miter lim="800000"/>
            <a:headEnd/>
            <a:tailEnd/>
          </a:ln>
        </p:spPr>
      </p:pic>
      <p:sp>
        <p:nvSpPr>
          <p:cNvPr id="16390" name="TextBox 7"/>
          <p:cNvSpPr>
            <a:spLocks noGrp="1" noChangeArrowheads="1"/>
          </p:cNvSpPr>
          <p:nvPr>
            <p:ph type="title"/>
          </p:nvPr>
        </p:nvSpPr>
        <p:spPr>
          <a:xfrm>
            <a:off x="457200" y="533400"/>
            <a:ext cx="8229600" cy="1200329"/>
          </a:xfrm>
          <a:noFill/>
        </p:spPr>
        <p:txBody>
          <a:bodyPr>
            <a:spAutoFit/>
          </a:bodyPr>
          <a:lstStyle/>
          <a:p>
            <a:r>
              <a:rPr lang="en-US" altLang="en-US" dirty="0" smtClean="0">
                <a:ea typeface="ＭＳ Ｐゴシック" pitchFamily="34" charset="-128"/>
                <a:cs typeface="Times New Roman" pitchFamily="18" charset="0"/>
              </a:rPr>
              <a:t>Stone bridge </a:t>
            </a:r>
            <a:r>
              <a:rPr lang="en-US" altLang="en-US" dirty="0" smtClean="0">
                <a:ea typeface="ＭＳ Ｐゴシック" pitchFamily="34" charset="-128"/>
              </a:rPr>
              <a:t>are</a:t>
            </a:r>
            <a:r>
              <a:rPr lang="en-US" altLang="en-US" dirty="0" smtClean="0">
                <a:ea typeface="ＭＳ Ｐゴシック" pitchFamily="34" charset="-128"/>
                <a:cs typeface="Times New Roman" pitchFamily="18" charset="0"/>
              </a:rPr>
              <a:t> built across major ravine -</a:t>
            </a:r>
            <a:br>
              <a:rPr lang="en-US" altLang="en-US" dirty="0" smtClean="0">
                <a:ea typeface="ＭＳ Ｐゴシック" pitchFamily="34" charset="-128"/>
                <a:cs typeface="Times New Roman" pitchFamily="18" charset="0"/>
              </a:rPr>
            </a:br>
            <a:r>
              <a:rPr lang="en-US" altLang="en-US" dirty="0" smtClean="0">
                <a:ea typeface="ＭＳ Ｐゴシック" pitchFamily="34" charset="-128"/>
                <a:cs typeface="Times New Roman" pitchFamily="18" charset="0"/>
              </a:rPr>
              <a:t>Mechanically stabilized earth (</a:t>
            </a:r>
            <a:r>
              <a:rPr lang="en-US" altLang="en-US" dirty="0" err="1" smtClean="0">
                <a:ea typeface="ＭＳ Ｐゴシック" pitchFamily="34" charset="-128"/>
                <a:cs typeface="Times New Roman" pitchFamily="18" charset="0"/>
              </a:rPr>
              <a:t>MSE</a:t>
            </a:r>
            <a:r>
              <a:rPr lang="en-US" altLang="en-US" dirty="0" smtClean="0">
                <a:ea typeface="ＭＳ Ｐゴシック" pitchFamily="34" charset="-128"/>
                <a:cs typeface="Times New Roman" pitchFamily="18" charset="0"/>
              </a:rPr>
              <a:t>) Wall</a:t>
            </a:r>
          </a:p>
        </p:txBody>
      </p:sp>
    </p:spTree>
    <p:extLst>
      <p:ext uri="{BB962C8B-B14F-4D97-AF65-F5344CB8AC3E}">
        <p14:creationId xmlns:p14="http://schemas.microsoft.com/office/powerpoint/2010/main" val="2173791497"/>
      </p:ext>
    </p:extLst>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0" y="457200"/>
            <a:ext cx="9144000" cy="1143000"/>
          </a:xfrm>
        </p:spPr>
        <p:txBody>
          <a:bodyPr>
            <a:normAutofit fontScale="90000"/>
          </a:bodyPr>
          <a:lstStyle/>
          <a:p>
            <a:r>
              <a:rPr lang="en-US" altLang="en-US" smtClean="0">
                <a:ea typeface="ＭＳ Ｐゴシック" pitchFamily="34" charset="-128"/>
              </a:rPr>
              <a:t>Crossing ravines and valleys in remote jungles needs special engineering and construction feat</a:t>
            </a:r>
          </a:p>
        </p:txBody>
      </p:sp>
      <p:sp>
        <p:nvSpPr>
          <p:cNvPr id="26627" name="Slide Number Placeholder 3"/>
          <p:cNvSpPr>
            <a:spLocks noGrp="1"/>
          </p:cNvSpPr>
          <p:nvPr>
            <p:ph type="sldNum" sz="quarter" idx="12"/>
          </p:nvPr>
        </p:nvSpPr>
        <p:spPr>
          <a:noFill/>
        </p:spPr>
        <p:txBody>
          <a:bodyPr/>
          <a:lstStyle/>
          <a:p>
            <a:fld id="{B13B9707-33AF-4387-BCD9-F23D665EC863}" type="slidenum">
              <a:rPr lang="en-US" altLang="en-US" smtClean="0">
                <a:solidFill>
                  <a:prstClr val="black">
                    <a:tint val="75000"/>
                  </a:prstClr>
                </a:solidFill>
                <a:latin typeface="Arial" charset="0"/>
              </a:rPr>
              <a:pPr/>
              <a:t>28</a:t>
            </a:fld>
            <a:endParaRPr lang="en-US" altLang="en-US" smtClean="0">
              <a:solidFill>
                <a:prstClr val="black">
                  <a:tint val="75000"/>
                </a:prstClr>
              </a:solidFill>
              <a:latin typeface="Arial" charset="0"/>
            </a:endParaRPr>
          </a:p>
        </p:txBody>
      </p:sp>
      <p:pic>
        <p:nvPicPr>
          <p:cNvPr id="26628" name="Picture 3"/>
          <p:cNvPicPr>
            <a:picLocks noChangeAspect="1" noChangeArrowheads="1"/>
          </p:cNvPicPr>
          <p:nvPr/>
        </p:nvPicPr>
        <p:blipFill>
          <a:blip r:embed="rId3"/>
          <a:srcRect/>
          <a:stretch>
            <a:fillRect/>
          </a:stretch>
        </p:blipFill>
        <p:spPr bwMode="auto">
          <a:xfrm>
            <a:off x="4343400" y="1676400"/>
            <a:ext cx="4776788" cy="4114800"/>
          </a:xfrm>
          <a:prstGeom prst="rect">
            <a:avLst/>
          </a:prstGeom>
          <a:noFill/>
          <a:ln w="9525">
            <a:noFill/>
            <a:miter lim="800000"/>
            <a:headEnd/>
            <a:tailEnd/>
          </a:ln>
        </p:spPr>
      </p:pic>
      <p:pic>
        <p:nvPicPr>
          <p:cNvPr id="26629" name="Picture 3"/>
          <p:cNvPicPr>
            <a:picLocks noGrp="1" noChangeAspect="1" noChangeArrowheads="1"/>
          </p:cNvPicPr>
          <p:nvPr>
            <p:ph idx="1"/>
          </p:nvPr>
        </p:nvPicPr>
        <p:blipFill>
          <a:blip r:embed="rId4"/>
          <a:srcRect/>
          <a:stretch>
            <a:fillRect/>
          </a:stretch>
        </p:blipFill>
        <p:spPr>
          <a:xfrm>
            <a:off x="0" y="1676400"/>
            <a:ext cx="4257675" cy="4114800"/>
          </a:xfrm>
        </p:spPr>
      </p:pic>
      <p:sp>
        <p:nvSpPr>
          <p:cNvPr id="26630" name="TextBox 6"/>
          <p:cNvSpPr txBox="1">
            <a:spLocks noChangeArrowheads="1"/>
          </p:cNvSpPr>
          <p:nvPr/>
        </p:nvSpPr>
        <p:spPr bwMode="auto">
          <a:xfrm>
            <a:off x="457200" y="5943600"/>
            <a:ext cx="8153400" cy="369888"/>
          </a:xfrm>
          <a:prstGeom prst="rect">
            <a:avLst/>
          </a:prstGeom>
          <a:solidFill>
            <a:srgbClr val="92D050"/>
          </a:solidFill>
          <a:ln w="9525">
            <a:noFill/>
            <a:miter lim="800000"/>
            <a:headEnd/>
            <a:tailEnd/>
          </a:ln>
        </p:spPr>
        <p:txBody>
          <a:bodyPr>
            <a:spAutoFit/>
          </a:bodyPr>
          <a:lstStyle/>
          <a:p>
            <a:pPr algn="ctr"/>
            <a:r>
              <a:rPr lang="en-US" altLang="en-US">
                <a:solidFill>
                  <a:prstClr val="black"/>
                </a:solidFill>
              </a:rPr>
              <a:t>Typical Mechanically Stabilized Earth (MSE) wall to cross deep ravines</a:t>
            </a:r>
          </a:p>
        </p:txBody>
      </p:sp>
    </p:spTree>
    <p:extLst>
      <p:ext uri="{BB962C8B-B14F-4D97-AF65-F5344CB8AC3E}">
        <p14:creationId xmlns:p14="http://schemas.microsoft.com/office/powerpoint/2010/main" val="5108676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457200"/>
            <a:ext cx="8229600" cy="1143000"/>
          </a:xfrm>
        </p:spPr>
        <p:txBody>
          <a:bodyPr>
            <a:normAutofit fontScale="90000"/>
          </a:bodyPr>
          <a:lstStyle/>
          <a:p>
            <a:r>
              <a:rPr lang="en-US" altLang="en-US" smtClean="0">
                <a:ea typeface="ＭＳ Ｐゴシック" pitchFamily="34" charset="-128"/>
              </a:rPr>
              <a:t>Making access roads to reach high elevation pads is a civil engineering challenge</a:t>
            </a:r>
          </a:p>
        </p:txBody>
      </p:sp>
      <p:pic>
        <p:nvPicPr>
          <p:cNvPr id="25603" name="Content Placeholder 4" descr="25 nov 5.jpg"/>
          <p:cNvPicPr>
            <a:picLocks noGrp="1" noChangeAspect="1"/>
          </p:cNvPicPr>
          <p:nvPr>
            <p:ph idx="1"/>
          </p:nvPr>
        </p:nvPicPr>
        <p:blipFill>
          <a:blip r:embed="rId3" cstate="email"/>
          <a:srcRect/>
          <a:stretch>
            <a:fillRect/>
          </a:stretch>
        </p:blipFill>
        <p:spPr>
          <a:xfrm>
            <a:off x="544513" y="1660525"/>
            <a:ext cx="8066087" cy="5048250"/>
          </a:xfrm>
        </p:spPr>
      </p:pic>
      <p:sp>
        <p:nvSpPr>
          <p:cNvPr id="25604" name="Slide Number Placeholder 3"/>
          <p:cNvSpPr>
            <a:spLocks noGrp="1"/>
          </p:cNvSpPr>
          <p:nvPr>
            <p:ph type="sldNum" sz="quarter" idx="12"/>
          </p:nvPr>
        </p:nvSpPr>
        <p:spPr>
          <a:xfrm>
            <a:off x="6553200" y="6569075"/>
            <a:ext cx="2133600" cy="365125"/>
          </a:xfrm>
          <a:noFill/>
        </p:spPr>
        <p:txBody>
          <a:bodyPr/>
          <a:lstStyle/>
          <a:p>
            <a:fld id="{BA268941-96CC-4C76-9679-FDE2F23D59B5}" type="slidenum">
              <a:rPr lang="en-US" altLang="en-US" smtClean="0">
                <a:solidFill>
                  <a:prstClr val="black">
                    <a:tint val="75000"/>
                  </a:prstClr>
                </a:solidFill>
                <a:latin typeface="Arial" charset="0"/>
              </a:rPr>
              <a:pPr/>
              <a:t>29</a:t>
            </a:fld>
            <a:endParaRPr lang="en-US" altLang="en-US" smtClean="0">
              <a:solidFill>
                <a:prstClr val="black">
                  <a:tint val="75000"/>
                </a:prstClr>
              </a:solidFill>
              <a:latin typeface="Arial" charset="0"/>
            </a:endParaRPr>
          </a:p>
        </p:txBody>
      </p:sp>
      <p:sp>
        <p:nvSpPr>
          <p:cNvPr id="6" name="Up Arrow 5"/>
          <p:cNvSpPr/>
          <p:nvPr/>
        </p:nvSpPr>
        <p:spPr>
          <a:xfrm rot="776881">
            <a:off x="4994275" y="2778125"/>
            <a:ext cx="685800" cy="1800225"/>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Tree>
    <p:extLst>
      <p:ext uri="{BB962C8B-B14F-4D97-AF65-F5344CB8AC3E}">
        <p14:creationId xmlns:p14="http://schemas.microsoft.com/office/powerpoint/2010/main" val="25123730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457200" y="6245225"/>
            <a:ext cx="2133600" cy="476250"/>
          </a:xfrm>
        </p:spPr>
        <p:txBody>
          <a:bodyPr/>
          <a:lstStyle/>
          <a:p>
            <a:pPr algn="l">
              <a:defRPr/>
            </a:pPr>
            <a:fld id="{FDE60754-389F-492F-B650-326D2882F478}" type="slidenum">
              <a:rPr lang="en-US" smtClean="0">
                <a:solidFill>
                  <a:prstClr val="black">
                    <a:tint val="75000"/>
                  </a:prstClr>
                </a:solidFill>
                <a:latin typeface="Arial" charset="0"/>
              </a:rPr>
              <a:pPr algn="l">
                <a:defRPr/>
              </a:pPr>
              <a:t>30</a:t>
            </a:fld>
            <a:endParaRPr lang="en-US" dirty="0">
              <a:solidFill>
                <a:prstClr val="black">
                  <a:tint val="75000"/>
                </a:prstClr>
              </a:solidFill>
              <a:latin typeface="Arial" charset="0"/>
            </a:endParaRPr>
          </a:p>
        </p:txBody>
      </p:sp>
      <p:sp>
        <p:nvSpPr>
          <p:cNvPr id="28675" name="Rectangle 2"/>
          <p:cNvSpPr>
            <a:spLocks noChangeArrowheads="1"/>
          </p:cNvSpPr>
          <p:nvPr/>
        </p:nvSpPr>
        <p:spPr bwMode="auto">
          <a:xfrm>
            <a:off x="0" y="762000"/>
            <a:ext cx="184150" cy="369888"/>
          </a:xfrm>
          <a:prstGeom prst="rect">
            <a:avLst/>
          </a:prstGeom>
          <a:noFill/>
          <a:ln w="9525">
            <a:noFill/>
            <a:miter lim="800000"/>
            <a:headEnd/>
            <a:tailEnd/>
          </a:ln>
        </p:spPr>
        <p:txBody>
          <a:bodyPr wrap="none" anchor="ctr">
            <a:spAutoFit/>
          </a:bodyPr>
          <a:lstStyle/>
          <a:p>
            <a:endParaRPr lang="id-ID">
              <a:solidFill>
                <a:prstClr val="black"/>
              </a:solidFill>
            </a:endParaRPr>
          </a:p>
        </p:txBody>
      </p:sp>
      <p:pic>
        <p:nvPicPr>
          <p:cNvPr id="28676" name="Picture 12"/>
          <p:cNvPicPr>
            <a:picLocks noChangeAspect="1"/>
          </p:cNvPicPr>
          <p:nvPr/>
        </p:nvPicPr>
        <p:blipFill>
          <a:blip r:embed="rId3" cstate="email"/>
          <a:srcRect/>
          <a:stretch>
            <a:fillRect/>
          </a:stretch>
        </p:blipFill>
        <p:spPr bwMode="auto">
          <a:xfrm>
            <a:off x="4678363" y="1749425"/>
            <a:ext cx="4310062" cy="4270375"/>
          </a:xfrm>
          <a:prstGeom prst="rect">
            <a:avLst/>
          </a:prstGeom>
          <a:noFill/>
          <a:ln w="9525">
            <a:noFill/>
            <a:miter lim="800000"/>
            <a:headEnd/>
            <a:tailEnd/>
          </a:ln>
        </p:spPr>
      </p:pic>
      <p:pic>
        <p:nvPicPr>
          <p:cNvPr id="28677" name="Picture 2" descr="C:\Users\Public\Documents\FOTO\DESEMBER\20131212\100_4945.JPG"/>
          <p:cNvPicPr>
            <a:picLocks noChangeAspect="1" noChangeArrowheads="1"/>
          </p:cNvPicPr>
          <p:nvPr/>
        </p:nvPicPr>
        <p:blipFill>
          <a:blip r:embed="rId4"/>
          <a:srcRect/>
          <a:stretch>
            <a:fillRect/>
          </a:stretch>
        </p:blipFill>
        <p:spPr bwMode="auto">
          <a:xfrm>
            <a:off x="92075" y="1771650"/>
            <a:ext cx="4386263" cy="4244975"/>
          </a:xfrm>
          <a:prstGeom prst="rect">
            <a:avLst/>
          </a:prstGeom>
          <a:noFill/>
          <a:ln w="9525">
            <a:noFill/>
            <a:miter lim="800000"/>
            <a:headEnd/>
            <a:tailEnd/>
          </a:ln>
        </p:spPr>
      </p:pic>
      <p:sp>
        <p:nvSpPr>
          <p:cNvPr id="28678" name="Title 1"/>
          <p:cNvSpPr>
            <a:spLocks noGrp="1"/>
          </p:cNvSpPr>
          <p:nvPr>
            <p:ph type="title"/>
          </p:nvPr>
        </p:nvSpPr>
        <p:spPr>
          <a:xfrm>
            <a:off x="76200" y="533400"/>
            <a:ext cx="9144000" cy="1143000"/>
          </a:xfrm>
        </p:spPr>
        <p:txBody>
          <a:bodyPr>
            <a:normAutofit fontScale="90000"/>
          </a:bodyPr>
          <a:lstStyle/>
          <a:p>
            <a:r>
              <a:rPr lang="id-ID" altLang="en-US" dirty="0" smtClean="0">
                <a:ea typeface="ＭＳ Ｐゴシック" pitchFamily="34" charset="-128"/>
              </a:rPr>
              <a:t>Building infrastructure for exploration program needs experienced </a:t>
            </a:r>
            <a:r>
              <a:rPr lang="en-US" altLang="en-US" dirty="0" smtClean="0">
                <a:ea typeface="ＭＳ Ｐゴシック" pitchFamily="34" charset="-128"/>
              </a:rPr>
              <a:t>and specialized </a:t>
            </a:r>
            <a:r>
              <a:rPr lang="id-ID" altLang="en-US" dirty="0" smtClean="0">
                <a:ea typeface="ＭＳ Ｐゴシック" pitchFamily="34" charset="-128"/>
              </a:rPr>
              <a:t>capabilities</a:t>
            </a:r>
            <a:endParaRPr lang="en-US" altLang="en-US" dirty="0" smtClean="0">
              <a:ea typeface="ＭＳ Ｐゴシック" pitchFamily="34" charset="-128"/>
            </a:endParaRPr>
          </a:p>
        </p:txBody>
      </p:sp>
    </p:spTree>
    <p:extLst>
      <p:ext uri="{BB962C8B-B14F-4D97-AF65-F5344CB8AC3E}">
        <p14:creationId xmlns:p14="http://schemas.microsoft.com/office/powerpoint/2010/main" val="4186000974"/>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76200" y="609600"/>
            <a:ext cx="9144000" cy="1143000"/>
          </a:xfrm>
        </p:spPr>
        <p:txBody>
          <a:bodyPr>
            <a:normAutofit fontScale="90000"/>
          </a:bodyPr>
          <a:lstStyle/>
          <a:p>
            <a:r>
              <a:rPr lang="en-US" altLang="en-US" smtClean="0">
                <a:ea typeface="ＭＳ Ｐゴシック" pitchFamily="34" charset="-128"/>
              </a:rPr>
              <a:t>Near Geothermal system, there are possibilities of soft soil condition (</a:t>
            </a:r>
            <a:r>
              <a:rPr lang="en-US" altLang="en-US" dirty="0" err="1" smtClean="0">
                <a:ea typeface="ＭＳ Ｐゴシック" pitchFamily="34" charset="-128"/>
              </a:rPr>
              <a:t>Geothermally</a:t>
            </a:r>
            <a:r>
              <a:rPr lang="en-US" altLang="en-US" dirty="0" smtClean="0">
                <a:ea typeface="ＭＳ Ｐゴシック" pitchFamily="34" charset="-128"/>
              </a:rPr>
              <a:t> altered clay)</a:t>
            </a:r>
          </a:p>
        </p:txBody>
      </p:sp>
      <p:sp>
        <p:nvSpPr>
          <p:cNvPr id="27651" name="Content Placeholder 2"/>
          <p:cNvSpPr>
            <a:spLocks noGrp="1"/>
          </p:cNvSpPr>
          <p:nvPr>
            <p:ph idx="1"/>
          </p:nvPr>
        </p:nvSpPr>
        <p:spPr/>
        <p:txBody>
          <a:bodyPr/>
          <a:lstStyle/>
          <a:p>
            <a:endParaRPr lang="en-US" altLang="en-US" smtClean="0">
              <a:ea typeface="ＭＳ Ｐゴシック" pitchFamily="34" charset="-128"/>
            </a:endParaRPr>
          </a:p>
        </p:txBody>
      </p:sp>
      <p:sp>
        <p:nvSpPr>
          <p:cNvPr id="27652" name="Slide Number Placeholder 3"/>
          <p:cNvSpPr>
            <a:spLocks noGrp="1"/>
          </p:cNvSpPr>
          <p:nvPr>
            <p:ph type="sldNum" sz="quarter" idx="12"/>
          </p:nvPr>
        </p:nvSpPr>
        <p:spPr>
          <a:noFill/>
        </p:spPr>
        <p:txBody>
          <a:bodyPr/>
          <a:lstStyle/>
          <a:p>
            <a:fld id="{E9428A2B-DAF4-4F84-80AF-6DD2705309C4}" type="slidenum">
              <a:rPr lang="en-US" altLang="en-US" smtClean="0">
                <a:solidFill>
                  <a:prstClr val="black">
                    <a:tint val="75000"/>
                  </a:prstClr>
                </a:solidFill>
                <a:latin typeface="Arial" charset="0"/>
              </a:rPr>
              <a:pPr/>
              <a:t>31</a:t>
            </a:fld>
            <a:endParaRPr lang="en-US" altLang="en-US" smtClean="0">
              <a:solidFill>
                <a:prstClr val="black">
                  <a:tint val="75000"/>
                </a:prstClr>
              </a:solidFill>
              <a:latin typeface="Arial" charset="0"/>
            </a:endParaRPr>
          </a:p>
        </p:txBody>
      </p:sp>
      <p:pic>
        <p:nvPicPr>
          <p:cNvPr id="27653" name="Picture 1" descr="Description: cid:image001.jpg@01CE35D5.A0FDB210"/>
          <p:cNvPicPr>
            <a:picLocks noChangeAspect="1" noChangeArrowheads="1"/>
          </p:cNvPicPr>
          <p:nvPr/>
        </p:nvPicPr>
        <p:blipFill>
          <a:blip r:embed="rId3" r:link="rId4" cstate="email"/>
          <a:srcRect/>
          <a:stretch>
            <a:fillRect/>
          </a:stretch>
        </p:blipFill>
        <p:spPr bwMode="auto">
          <a:xfrm>
            <a:off x="76200" y="1828800"/>
            <a:ext cx="4343400" cy="3505200"/>
          </a:xfrm>
          <a:prstGeom prst="rect">
            <a:avLst/>
          </a:prstGeom>
          <a:noFill/>
          <a:ln w="9525">
            <a:noFill/>
            <a:miter lim="800000"/>
            <a:headEnd/>
            <a:tailEnd/>
          </a:ln>
        </p:spPr>
      </p:pic>
      <p:pic>
        <p:nvPicPr>
          <p:cNvPr id="27654" name="Picture 2" descr="cid:image003.jpg@01CE35D5.BC97E360"/>
          <p:cNvPicPr>
            <a:picLocks noChangeAspect="1" noChangeArrowheads="1"/>
          </p:cNvPicPr>
          <p:nvPr/>
        </p:nvPicPr>
        <p:blipFill>
          <a:blip r:embed="rId5" r:link="rId6"/>
          <a:srcRect/>
          <a:stretch>
            <a:fillRect/>
          </a:stretch>
        </p:blipFill>
        <p:spPr bwMode="auto">
          <a:xfrm>
            <a:off x="4572000" y="1828800"/>
            <a:ext cx="4419600" cy="3505200"/>
          </a:xfrm>
          <a:prstGeom prst="rect">
            <a:avLst/>
          </a:prstGeom>
          <a:noFill/>
          <a:ln w="9525">
            <a:noFill/>
            <a:miter lim="800000"/>
            <a:headEnd/>
            <a:tailEnd/>
          </a:ln>
        </p:spPr>
      </p:pic>
      <p:sp>
        <p:nvSpPr>
          <p:cNvPr id="27655" name="TextBox 6"/>
          <p:cNvSpPr txBox="1">
            <a:spLocks noChangeArrowheads="1"/>
          </p:cNvSpPr>
          <p:nvPr/>
        </p:nvSpPr>
        <p:spPr bwMode="auto">
          <a:xfrm>
            <a:off x="685800" y="5486400"/>
            <a:ext cx="7772400" cy="708025"/>
          </a:xfrm>
          <a:prstGeom prst="rect">
            <a:avLst/>
          </a:prstGeom>
          <a:solidFill>
            <a:srgbClr val="92D050"/>
          </a:solidFill>
          <a:ln w="9525">
            <a:noFill/>
            <a:miter lim="800000"/>
            <a:headEnd/>
            <a:tailEnd/>
          </a:ln>
        </p:spPr>
        <p:txBody>
          <a:bodyPr>
            <a:spAutoFit/>
          </a:bodyPr>
          <a:lstStyle/>
          <a:p>
            <a:pPr algn="ctr"/>
            <a:r>
              <a:rPr lang="en-US" altLang="en-US" sz="2000">
                <a:solidFill>
                  <a:prstClr val="black"/>
                </a:solidFill>
                <a:latin typeface="Times New Roman" pitchFamily="18" charset="0"/>
                <a:cs typeface="Times New Roman" pitchFamily="18" charset="0"/>
              </a:rPr>
              <a:t>Various technology to improve soil condition needs to be implemented such as the use of Geogrid, Geotextile, Lime stabilizer, Clean set cements</a:t>
            </a:r>
          </a:p>
        </p:txBody>
      </p:sp>
    </p:spTree>
    <p:extLst>
      <p:ext uri="{BB962C8B-B14F-4D97-AF65-F5344CB8AC3E}">
        <p14:creationId xmlns:p14="http://schemas.microsoft.com/office/powerpoint/2010/main" val="21085517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p:cNvPicPr>
            <a:picLocks noChangeAspect="1" noChangeArrowheads="1"/>
          </p:cNvPicPr>
          <p:nvPr/>
        </p:nvPicPr>
        <p:blipFill>
          <a:blip r:embed="rId3"/>
          <a:srcRect t="11111"/>
          <a:stretch>
            <a:fillRect/>
          </a:stretch>
        </p:blipFill>
        <p:spPr bwMode="auto">
          <a:xfrm>
            <a:off x="0" y="1447800"/>
            <a:ext cx="6096000" cy="5410200"/>
          </a:xfrm>
          <a:prstGeom prst="rect">
            <a:avLst/>
          </a:prstGeom>
          <a:noFill/>
          <a:ln w="9525">
            <a:noFill/>
            <a:miter lim="800000"/>
            <a:headEnd/>
            <a:tailEnd/>
          </a:ln>
        </p:spPr>
      </p:pic>
      <p:sp>
        <p:nvSpPr>
          <p:cNvPr id="2" name="Title 1"/>
          <p:cNvSpPr>
            <a:spLocks noGrp="1"/>
          </p:cNvSpPr>
          <p:nvPr>
            <p:ph type="title"/>
          </p:nvPr>
        </p:nvSpPr>
        <p:spPr>
          <a:xfrm>
            <a:off x="304800" y="76200"/>
            <a:ext cx="8485187" cy="1143000"/>
          </a:xfrm>
        </p:spPr>
        <p:txBody>
          <a:bodyPr>
            <a:noAutofit/>
          </a:bodyPr>
          <a:lstStyle/>
          <a:p>
            <a:pPr>
              <a:defRPr/>
            </a:pPr>
            <a:r>
              <a:rPr lang="en-US" dirty="0" smtClean="0"/>
              <a:t/>
            </a:r>
            <a:br>
              <a:rPr lang="en-US" dirty="0" smtClean="0"/>
            </a:br>
            <a:r>
              <a:rPr lang="en-US" dirty="0" smtClean="0"/>
              <a:t>After construction access road are completed</a:t>
            </a:r>
            <a:endParaRPr lang="en-US" dirty="0"/>
          </a:p>
        </p:txBody>
      </p:sp>
      <p:cxnSp>
        <p:nvCxnSpPr>
          <p:cNvPr id="6" name="Straight Connector 5"/>
          <p:cNvCxnSpPr/>
          <p:nvPr/>
        </p:nvCxnSpPr>
        <p:spPr>
          <a:xfrm>
            <a:off x="381000" y="1447800"/>
            <a:ext cx="830580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6149" name="Picture 5"/>
          <p:cNvPicPr>
            <a:picLocks noChangeAspect="1" noChangeArrowheads="1"/>
          </p:cNvPicPr>
          <p:nvPr/>
        </p:nvPicPr>
        <p:blipFill>
          <a:blip r:embed="rId4" cstate="email"/>
          <a:srcRect/>
          <a:stretch>
            <a:fillRect/>
          </a:stretch>
        </p:blipFill>
        <p:spPr bwMode="auto">
          <a:xfrm>
            <a:off x="6172200" y="1524000"/>
            <a:ext cx="2971800" cy="5181600"/>
          </a:xfrm>
          <a:prstGeom prst="rect">
            <a:avLst/>
          </a:prstGeom>
          <a:noFill/>
          <a:ln w="9525">
            <a:noFill/>
            <a:miter lim="800000"/>
            <a:headEnd/>
            <a:tailEnd/>
          </a:ln>
        </p:spPr>
      </p:pic>
      <p:sp>
        <p:nvSpPr>
          <p:cNvPr id="9" name="Down Arrow 8"/>
          <p:cNvSpPr/>
          <p:nvPr/>
        </p:nvSpPr>
        <p:spPr>
          <a:xfrm rot="20765393">
            <a:off x="8085138" y="2627313"/>
            <a:ext cx="381000" cy="609600"/>
          </a:xfrm>
          <a:prstGeom prst="downArrow">
            <a:avLst/>
          </a:prstGeom>
          <a:solidFill>
            <a:srgbClr val="92D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Tree>
    <p:extLst>
      <p:ext uri="{BB962C8B-B14F-4D97-AF65-F5344CB8AC3E}">
        <p14:creationId xmlns:p14="http://schemas.microsoft.com/office/powerpoint/2010/main" val="27914565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1143000"/>
          </a:xfrm>
        </p:spPr>
        <p:txBody>
          <a:bodyPr>
            <a:noAutofit/>
          </a:bodyPr>
          <a:lstStyle/>
          <a:p>
            <a:pPr>
              <a:defRPr/>
            </a:pPr>
            <a:r>
              <a:rPr lang="en-US" sz="1600" dirty="0" smtClean="0">
                <a:solidFill>
                  <a:schemeClr val="accent6">
                    <a:lumMod val="75000"/>
                  </a:schemeClr>
                </a:solidFill>
              </a:rPr>
              <a:t>Muara Laboh Project </a:t>
            </a:r>
            <a:r>
              <a:rPr lang="en-US" dirty="0" smtClean="0"/>
              <a:t/>
            </a:r>
            <a:br>
              <a:rPr lang="en-US" dirty="0" smtClean="0"/>
            </a:br>
            <a:r>
              <a:rPr lang="en-US" dirty="0" smtClean="0"/>
              <a:t>Drilling camp, Explosive bunker, Warehouse and </a:t>
            </a:r>
            <a:r>
              <a:rPr lang="en-US" dirty="0" err="1" smtClean="0"/>
              <a:t>laydown</a:t>
            </a:r>
            <a:r>
              <a:rPr lang="en-US" dirty="0" smtClean="0"/>
              <a:t> for Pipe casing storage</a:t>
            </a:r>
            <a:endParaRPr lang="en-US" dirty="0"/>
          </a:p>
        </p:txBody>
      </p:sp>
      <p:cxnSp>
        <p:nvCxnSpPr>
          <p:cNvPr id="6" name="Straight Connector 5"/>
          <p:cNvCxnSpPr/>
          <p:nvPr/>
        </p:nvCxnSpPr>
        <p:spPr>
          <a:xfrm>
            <a:off x="381000" y="1447800"/>
            <a:ext cx="830580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7172" name="Picture 3"/>
          <p:cNvPicPr>
            <a:picLocks noChangeAspect="1" noChangeArrowheads="1"/>
          </p:cNvPicPr>
          <p:nvPr/>
        </p:nvPicPr>
        <p:blipFill>
          <a:blip r:embed="rId3"/>
          <a:srcRect b="52499"/>
          <a:stretch>
            <a:fillRect/>
          </a:stretch>
        </p:blipFill>
        <p:spPr bwMode="auto">
          <a:xfrm>
            <a:off x="304800" y="4038600"/>
            <a:ext cx="8686800" cy="2819400"/>
          </a:xfrm>
          <a:prstGeom prst="rect">
            <a:avLst/>
          </a:prstGeom>
          <a:noFill/>
          <a:ln w="9525">
            <a:noFill/>
            <a:miter lim="800000"/>
            <a:headEnd/>
            <a:tailEnd/>
          </a:ln>
        </p:spPr>
      </p:pic>
      <p:pic>
        <p:nvPicPr>
          <p:cNvPr id="7173" name="Picture 4"/>
          <p:cNvPicPr>
            <a:picLocks noChangeAspect="1" noChangeArrowheads="1"/>
          </p:cNvPicPr>
          <p:nvPr/>
        </p:nvPicPr>
        <p:blipFill>
          <a:blip r:embed="rId4"/>
          <a:srcRect t="13593" b="47142"/>
          <a:stretch>
            <a:fillRect/>
          </a:stretch>
        </p:blipFill>
        <p:spPr bwMode="auto">
          <a:xfrm>
            <a:off x="174625" y="1524000"/>
            <a:ext cx="8740775" cy="2667000"/>
          </a:xfrm>
          <a:prstGeom prst="rect">
            <a:avLst/>
          </a:prstGeom>
          <a:noFill/>
          <a:ln w="9525">
            <a:noFill/>
            <a:miter lim="800000"/>
            <a:headEnd/>
            <a:tailEnd/>
          </a:ln>
        </p:spPr>
      </p:pic>
    </p:spTree>
    <p:extLst>
      <p:ext uri="{BB962C8B-B14F-4D97-AF65-F5344CB8AC3E}">
        <p14:creationId xmlns:p14="http://schemas.microsoft.com/office/powerpoint/2010/main" val="106112098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p:cNvPicPr>
            <a:picLocks noChangeAspect="1" noChangeArrowheads="1"/>
          </p:cNvPicPr>
          <p:nvPr/>
        </p:nvPicPr>
        <p:blipFill>
          <a:blip r:embed="rId3"/>
          <a:srcRect l="26320" t="55000" r="24998"/>
          <a:stretch>
            <a:fillRect/>
          </a:stretch>
        </p:blipFill>
        <p:spPr bwMode="auto">
          <a:xfrm>
            <a:off x="6096000" y="4800600"/>
            <a:ext cx="2819400" cy="2057400"/>
          </a:xfrm>
          <a:prstGeom prst="rect">
            <a:avLst/>
          </a:prstGeom>
          <a:noFill/>
          <a:ln w="9525">
            <a:noFill/>
            <a:miter lim="800000"/>
            <a:headEnd/>
            <a:tailEnd/>
          </a:ln>
        </p:spPr>
      </p:pic>
      <p:sp>
        <p:nvSpPr>
          <p:cNvPr id="2" name="Title 1"/>
          <p:cNvSpPr>
            <a:spLocks noGrp="1"/>
          </p:cNvSpPr>
          <p:nvPr>
            <p:ph type="title"/>
          </p:nvPr>
        </p:nvSpPr>
        <p:spPr>
          <a:xfrm>
            <a:off x="76200" y="-152400"/>
            <a:ext cx="9144000" cy="1143000"/>
          </a:xfrm>
        </p:spPr>
        <p:txBody>
          <a:bodyPr>
            <a:normAutofit fontScale="90000"/>
          </a:bodyPr>
          <a:lstStyle/>
          <a:p>
            <a:pPr>
              <a:defRPr/>
            </a:pPr>
            <a:r>
              <a:rPr lang="en-US" dirty="0" smtClean="0"/>
              <a:t/>
            </a:r>
            <a:br>
              <a:rPr lang="en-US" dirty="0" smtClean="0"/>
            </a:br>
            <a:r>
              <a:rPr lang="en-US" dirty="0" smtClean="0"/>
              <a:t>Drilling activities started</a:t>
            </a:r>
            <a:endParaRPr lang="en-US" dirty="0"/>
          </a:p>
        </p:txBody>
      </p:sp>
      <p:cxnSp>
        <p:nvCxnSpPr>
          <p:cNvPr id="6" name="Straight Connector 5"/>
          <p:cNvCxnSpPr/>
          <p:nvPr/>
        </p:nvCxnSpPr>
        <p:spPr>
          <a:xfrm>
            <a:off x="381000" y="1447800"/>
            <a:ext cx="830580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9221" name="Picture 3"/>
          <p:cNvPicPr>
            <a:picLocks noChangeAspect="1" noChangeArrowheads="1"/>
          </p:cNvPicPr>
          <p:nvPr/>
        </p:nvPicPr>
        <p:blipFill>
          <a:blip r:embed="rId3"/>
          <a:srcRect t="10001" b="45000"/>
          <a:stretch>
            <a:fillRect/>
          </a:stretch>
        </p:blipFill>
        <p:spPr bwMode="auto">
          <a:xfrm>
            <a:off x="381000" y="4800600"/>
            <a:ext cx="5791200" cy="2057400"/>
          </a:xfrm>
          <a:prstGeom prst="rect">
            <a:avLst/>
          </a:prstGeom>
          <a:noFill/>
          <a:ln w="9525">
            <a:noFill/>
            <a:miter lim="800000"/>
            <a:headEnd/>
            <a:tailEnd/>
          </a:ln>
        </p:spPr>
      </p:pic>
      <p:pic>
        <p:nvPicPr>
          <p:cNvPr id="9222" name="Picture 5"/>
          <p:cNvPicPr>
            <a:picLocks noChangeAspect="1" noChangeArrowheads="1"/>
          </p:cNvPicPr>
          <p:nvPr/>
        </p:nvPicPr>
        <p:blipFill>
          <a:blip r:embed="rId4"/>
          <a:srcRect l="27798" t="28665" r="21236" b="22685"/>
          <a:stretch>
            <a:fillRect/>
          </a:stretch>
        </p:blipFill>
        <p:spPr bwMode="auto">
          <a:xfrm>
            <a:off x="304800" y="838200"/>
            <a:ext cx="8686800" cy="4114800"/>
          </a:xfrm>
          <a:prstGeom prst="rect">
            <a:avLst/>
          </a:prstGeom>
          <a:noFill/>
          <a:ln w="9525">
            <a:noFill/>
            <a:miter lim="800000"/>
            <a:headEnd/>
            <a:tailEnd/>
          </a:ln>
        </p:spPr>
      </p:pic>
    </p:spTree>
    <p:extLst>
      <p:ext uri="{BB962C8B-B14F-4D97-AF65-F5344CB8AC3E}">
        <p14:creationId xmlns:p14="http://schemas.microsoft.com/office/powerpoint/2010/main" val="24500101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457200" y="6245225"/>
            <a:ext cx="2133600" cy="476250"/>
          </a:xfrm>
        </p:spPr>
        <p:txBody>
          <a:bodyPr/>
          <a:lstStyle/>
          <a:p>
            <a:pPr algn="l">
              <a:defRPr/>
            </a:pPr>
            <a:fld id="{1271F8A1-BD4D-4C91-893C-9FF03D9C408B}" type="slidenum">
              <a:rPr lang="en-US" smtClean="0">
                <a:solidFill>
                  <a:prstClr val="black">
                    <a:tint val="75000"/>
                  </a:prstClr>
                </a:solidFill>
                <a:latin typeface="Arial" charset="0"/>
              </a:rPr>
              <a:pPr algn="l">
                <a:defRPr/>
              </a:pPr>
              <a:t>35</a:t>
            </a:fld>
            <a:endParaRPr lang="en-US" dirty="0">
              <a:solidFill>
                <a:prstClr val="black">
                  <a:tint val="75000"/>
                </a:prstClr>
              </a:solidFill>
              <a:latin typeface="Arial" charset="0"/>
            </a:endParaRPr>
          </a:p>
        </p:txBody>
      </p:sp>
      <p:sp>
        <p:nvSpPr>
          <p:cNvPr id="19459" name="Rectangle 2"/>
          <p:cNvSpPr>
            <a:spLocks noChangeArrowheads="1"/>
          </p:cNvSpPr>
          <p:nvPr/>
        </p:nvSpPr>
        <p:spPr bwMode="auto">
          <a:xfrm>
            <a:off x="0" y="0"/>
            <a:ext cx="184150" cy="369888"/>
          </a:xfrm>
          <a:prstGeom prst="rect">
            <a:avLst/>
          </a:prstGeom>
          <a:noFill/>
          <a:ln w="9525">
            <a:noFill/>
            <a:miter lim="800000"/>
            <a:headEnd/>
            <a:tailEnd/>
          </a:ln>
        </p:spPr>
        <p:txBody>
          <a:bodyPr wrap="none" anchor="ctr">
            <a:spAutoFit/>
          </a:bodyPr>
          <a:lstStyle/>
          <a:p>
            <a:endParaRPr lang="id-ID">
              <a:solidFill>
                <a:prstClr val="black"/>
              </a:solidFill>
            </a:endParaRPr>
          </a:p>
        </p:txBody>
      </p:sp>
      <p:pic>
        <p:nvPicPr>
          <p:cNvPr id="19460" name="Picture 8" descr="spud date.jpg"/>
          <p:cNvPicPr>
            <a:picLocks noChangeAspect="1"/>
          </p:cNvPicPr>
          <p:nvPr/>
        </p:nvPicPr>
        <p:blipFill>
          <a:blip r:embed="rId3" cstate="email"/>
          <a:srcRect/>
          <a:stretch>
            <a:fillRect/>
          </a:stretch>
        </p:blipFill>
        <p:spPr bwMode="auto">
          <a:xfrm>
            <a:off x="609600" y="1524000"/>
            <a:ext cx="7848600" cy="5232400"/>
          </a:xfrm>
          <a:prstGeom prst="rect">
            <a:avLst/>
          </a:prstGeom>
          <a:noFill/>
          <a:ln w="9525">
            <a:noFill/>
            <a:miter lim="800000"/>
            <a:headEnd/>
            <a:tailEnd/>
          </a:ln>
        </p:spPr>
      </p:pic>
      <p:sp>
        <p:nvSpPr>
          <p:cNvPr id="19461" name="Rectangle 9"/>
          <p:cNvSpPr>
            <a:spLocks noChangeArrowheads="1"/>
          </p:cNvSpPr>
          <p:nvPr/>
        </p:nvSpPr>
        <p:spPr bwMode="auto">
          <a:xfrm>
            <a:off x="265113" y="381000"/>
            <a:ext cx="8878887" cy="584775"/>
          </a:xfrm>
          <a:prstGeom prst="rect">
            <a:avLst/>
          </a:prstGeom>
          <a:noFill/>
          <a:ln w="9525">
            <a:noFill/>
            <a:miter lim="800000"/>
            <a:headEnd/>
            <a:tailEnd/>
          </a:ln>
        </p:spPr>
        <p:txBody>
          <a:bodyPr>
            <a:spAutoFit/>
          </a:bodyPr>
          <a:lstStyle/>
          <a:p>
            <a:pPr marL="285750" indent="-285750" algn="ctr"/>
            <a:r>
              <a:rPr lang="en-US" sz="3200" dirty="0">
                <a:solidFill>
                  <a:prstClr val="black"/>
                </a:solidFill>
                <a:latin typeface="Times New Roman" pitchFamily="18" charset="0"/>
                <a:cs typeface="Times New Roman" pitchFamily="18" charset="0"/>
              </a:rPr>
              <a:t>Spud date </a:t>
            </a:r>
            <a:r>
              <a:rPr lang="en-US" sz="3200" dirty="0" smtClean="0">
                <a:solidFill>
                  <a:prstClr val="black"/>
                </a:solidFill>
                <a:latin typeface="Times New Roman" pitchFamily="18" charset="0"/>
                <a:cs typeface="Times New Roman" pitchFamily="18" charset="0"/>
              </a:rPr>
              <a:t>ceremony invite government officials</a:t>
            </a:r>
            <a:endParaRPr lang="id-ID" sz="32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629668667"/>
      </p:ext>
    </p:ext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Agenda</a:t>
            </a:r>
            <a:endParaRPr lang="en-US" dirty="0"/>
          </a:p>
        </p:txBody>
      </p:sp>
      <p:sp>
        <p:nvSpPr>
          <p:cNvPr id="3" name="Content Placeholder 2"/>
          <p:cNvSpPr>
            <a:spLocks noGrp="1"/>
          </p:cNvSpPr>
          <p:nvPr>
            <p:ph idx="1"/>
          </p:nvPr>
        </p:nvSpPr>
        <p:spPr>
          <a:xfrm>
            <a:off x="457200" y="1447800"/>
            <a:ext cx="8229600" cy="4525963"/>
          </a:xfrm>
        </p:spPr>
        <p:txBody>
          <a:bodyPr>
            <a:normAutofit lnSpcReduction="10000"/>
          </a:bodyPr>
          <a:lstStyle/>
          <a:p>
            <a:r>
              <a:rPr lang="en-US" dirty="0" smtClean="0"/>
              <a:t>PT Supreme Energy companies</a:t>
            </a:r>
          </a:p>
          <a:p>
            <a:r>
              <a:rPr lang="en-US" dirty="0" smtClean="0"/>
              <a:t>Government guarantee </a:t>
            </a:r>
            <a:r>
              <a:rPr lang="id-ID" dirty="0" smtClean="0"/>
              <a:t>breakthrough</a:t>
            </a:r>
            <a:endParaRPr lang="en-US" dirty="0" smtClean="0"/>
          </a:p>
          <a:p>
            <a:r>
              <a:rPr lang="id-ID" dirty="0" smtClean="0"/>
              <a:t>Electricity </a:t>
            </a:r>
            <a:r>
              <a:rPr lang="en-US" dirty="0" smtClean="0"/>
              <a:t>Price </a:t>
            </a:r>
            <a:r>
              <a:rPr lang="id-ID" dirty="0" smtClean="0"/>
              <a:t>breakthrough</a:t>
            </a:r>
            <a:endParaRPr lang="en-US" dirty="0" smtClean="0"/>
          </a:p>
          <a:p>
            <a:r>
              <a:rPr lang="en-US" dirty="0" smtClean="0"/>
              <a:t>Restricted forest entry </a:t>
            </a:r>
            <a:r>
              <a:rPr lang="id-ID" dirty="0" smtClean="0"/>
              <a:t>breakthrough</a:t>
            </a:r>
            <a:endParaRPr lang="en-US" dirty="0" smtClean="0"/>
          </a:p>
          <a:p>
            <a:r>
              <a:rPr lang="en-US" dirty="0" smtClean="0"/>
              <a:t>Financing for exploration </a:t>
            </a:r>
            <a:r>
              <a:rPr lang="id-ID" dirty="0" smtClean="0"/>
              <a:t>breakthrough</a:t>
            </a:r>
            <a:endParaRPr lang="en-US" dirty="0" smtClean="0"/>
          </a:p>
          <a:p>
            <a:r>
              <a:rPr lang="id-ID" dirty="0" smtClean="0"/>
              <a:t>Civil infrastructure breakthrough</a:t>
            </a:r>
          </a:p>
          <a:p>
            <a:r>
              <a:rPr lang="id-ID" b="1" u="sng" dirty="0" smtClean="0"/>
              <a:t>Exploration breakthrough</a:t>
            </a:r>
          </a:p>
          <a:p>
            <a:r>
              <a:rPr lang="id-ID" dirty="0" smtClean="0"/>
              <a:t>Summary</a:t>
            </a:r>
            <a:endParaRPr lang="en-US" dirty="0"/>
          </a:p>
        </p:txBody>
      </p:sp>
    </p:spTree>
    <p:extLst>
      <p:ext uri="{BB962C8B-B14F-4D97-AF65-F5344CB8AC3E}">
        <p14:creationId xmlns:p14="http://schemas.microsoft.com/office/powerpoint/2010/main" val="4262012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381000" y="304800"/>
            <a:ext cx="8229600" cy="1143000"/>
          </a:xfrm>
        </p:spPr>
        <p:txBody>
          <a:bodyPr>
            <a:normAutofit fontScale="90000"/>
          </a:bodyPr>
          <a:lstStyle/>
          <a:p>
            <a:r>
              <a:rPr lang="en-US" dirty="0" smtClean="0">
                <a:ea typeface="ＭＳ Ｐゴシック" pitchFamily="34" charset="-128"/>
              </a:rPr>
              <a:t>Geothermal systems were found</a:t>
            </a:r>
            <a:r>
              <a:rPr lang="id-ID" dirty="0" smtClean="0">
                <a:ea typeface="ＭＳ Ｐゴシック" pitchFamily="34" charset="-128"/>
              </a:rPr>
              <a:t> </a:t>
            </a:r>
            <a:br>
              <a:rPr lang="id-ID" dirty="0" smtClean="0">
                <a:ea typeface="ＭＳ Ｐゴシック" pitchFamily="34" charset="-128"/>
              </a:rPr>
            </a:br>
            <a:r>
              <a:rPr lang="id-ID" dirty="0" smtClean="0">
                <a:ea typeface="ＭＳ Ｐゴシック" pitchFamily="34" charset="-128"/>
              </a:rPr>
              <a:t>in Muara </a:t>
            </a:r>
            <a:r>
              <a:rPr lang="id-ID" dirty="0" smtClean="0">
                <a:ea typeface="ＭＳ Ｐゴシック" pitchFamily="34" charset="-128"/>
              </a:rPr>
              <a:t>Laboh</a:t>
            </a:r>
            <a:endParaRPr lang="en-US" dirty="0" smtClean="0">
              <a:ea typeface="ＭＳ Ｐゴシック" pitchFamily="34" charset="-128"/>
            </a:endParaRPr>
          </a:p>
        </p:txBody>
      </p:sp>
      <p:pic>
        <p:nvPicPr>
          <p:cNvPr id="10243" name="Content Placeholder 4" descr="Local photo 1.jpg"/>
          <p:cNvPicPr>
            <a:picLocks noGrp="1" noChangeAspect="1"/>
          </p:cNvPicPr>
          <p:nvPr>
            <p:ph idx="1"/>
          </p:nvPr>
        </p:nvPicPr>
        <p:blipFill>
          <a:blip r:embed="rId3"/>
          <a:srcRect/>
          <a:stretch>
            <a:fillRect/>
          </a:stretch>
        </p:blipFill>
        <p:spPr>
          <a:xfrm>
            <a:off x="1066800" y="1492250"/>
            <a:ext cx="6781800" cy="5213350"/>
          </a:xfrm>
        </p:spPr>
      </p:pic>
      <p:sp>
        <p:nvSpPr>
          <p:cNvPr id="10244" name="Slide Number Placeholder 3"/>
          <p:cNvSpPr>
            <a:spLocks noGrp="1"/>
          </p:cNvSpPr>
          <p:nvPr>
            <p:ph type="sldNum" sz="quarter" idx="12"/>
          </p:nvPr>
        </p:nvSpPr>
        <p:spPr>
          <a:xfrm>
            <a:off x="6553200" y="6280150"/>
            <a:ext cx="2133600" cy="403225"/>
          </a:xfrm>
          <a:noFill/>
        </p:spPr>
        <p:txBody>
          <a:bodyPr/>
          <a:lstStyle/>
          <a:p>
            <a:fld id="{87771949-4633-43E4-8476-167A0F4A8F96}" type="slidenum">
              <a:rPr lang="en-US" smtClean="0">
                <a:latin typeface="Arial" charset="0"/>
              </a:rPr>
              <a:pPr/>
              <a:t>37</a:t>
            </a:fld>
            <a:endParaRPr lang="en-US" smtClean="0">
              <a:latin typeface="Arial"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50055" y="5286970"/>
            <a:ext cx="1774845" cy="923330"/>
          </a:xfrm>
          <a:prstGeom prst="rect">
            <a:avLst/>
          </a:prstGeom>
          <a:noFill/>
        </p:spPr>
        <p:txBody>
          <a:bodyPr wrap="none" rtlCol="0">
            <a:spAutoFit/>
          </a:bodyPr>
          <a:lstStyle/>
          <a:p>
            <a:pPr algn="r"/>
            <a:r>
              <a:rPr lang="en-US" i="1" dirty="0">
                <a:latin typeface="Trebuchet MS" panose="020B0603020202020204" pitchFamily="34" charset="0"/>
              </a:rPr>
              <a:t>BOC Meeting,</a:t>
            </a:r>
          </a:p>
          <a:p>
            <a:pPr algn="r"/>
            <a:r>
              <a:rPr lang="en-US" i="1" dirty="0" smtClean="0">
                <a:latin typeface="Trebuchet MS" panose="020B0603020202020204" pitchFamily="34" charset="0"/>
              </a:rPr>
              <a:t>Jakarta</a:t>
            </a:r>
          </a:p>
          <a:p>
            <a:pPr algn="r"/>
            <a:r>
              <a:rPr lang="en-US" i="1" dirty="0" smtClean="0">
                <a:latin typeface="Trebuchet MS" panose="020B0603020202020204" pitchFamily="34" charset="0"/>
              </a:rPr>
              <a:t>December 2014</a:t>
            </a:r>
            <a:endParaRPr lang="en-US" i="1" dirty="0">
              <a:latin typeface="Trebuchet MS" panose="020B0603020202020204" pitchFamily="34" charset="0"/>
            </a:endParaRPr>
          </a:p>
        </p:txBody>
      </p:sp>
      <p:pic>
        <p:nvPicPr>
          <p:cNvPr id="15" name="Picture 2"/>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l="1086" t="14988" r="66203"/>
          <a:stretch/>
        </p:blipFill>
        <p:spPr bwMode="auto">
          <a:xfrm>
            <a:off x="3139095" y="1822215"/>
            <a:ext cx="2654954" cy="285063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C:\Users\dayinta-dyaksa\Desktop\B1 Flowing.jpg"/>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a:ext>
            </a:extLst>
          </a:blip>
          <a:srcRect l="516" t="19040" r="158" b="9247"/>
          <a:stretch/>
        </p:blipFill>
        <p:spPr bwMode="auto">
          <a:xfrm>
            <a:off x="499532" y="1784114"/>
            <a:ext cx="8157941" cy="3473686"/>
          </a:xfrm>
          <a:prstGeom prst="rect">
            <a:avLst/>
          </a:prstGeom>
          <a:noFill/>
          <a:ln>
            <a:solidFill>
              <a:schemeClr val="tx1"/>
            </a:solidFill>
          </a:ln>
          <a:effectLst>
            <a:outerShdw blurRad="50800" dist="38100" dir="2700000" algn="tl" rotWithShape="0">
              <a:prstClr val="black">
                <a:alpha val="40000"/>
              </a:prstClr>
            </a:outerShdw>
          </a:effectLst>
        </p:spPr>
      </p:pic>
      <p:sp>
        <p:nvSpPr>
          <p:cNvPr id="4" name="TextBox 3"/>
          <p:cNvSpPr txBox="1"/>
          <p:nvPr/>
        </p:nvSpPr>
        <p:spPr>
          <a:xfrm>
            <a:off x="6270170" y="1804340"/>
            <a:ext cx="2362200" cy="276999"/>
          </a:xfrm>
          <a:prstGeom prst="rect">
            <a:avLst/>
          </a:prstGeom>
          <a:solidFill>
            <a:schemeClr val="tx1">
              <a:alpha val="50196"/>
            </a:schemeClr>
          </a:solidFill>
        </p:spPr>
        <p:txBody>
          <a:bodyPr wrap="square" rtlCol="0">
            <a:spAutoFit/>
          </a:bodyPr>
          <a:lstStyle/>
          <a:p>
            <a:pPr algn="ctr"/>
            <a:r>
              <a:rPr lang="en-US" sz="1200" b="1" dirty="0" smtClean="0">
                <a:solidFill>
                  <a:schemeClr val="bg1"/>
                </a:solidFill>
                <a:latin typeface="Arial" pitchFamily="34" charset="0"/>
                <a:cs typeface="Arial" pitchFamily="34" charset="0"/>
              </a:rPr>
              <a:t>RD-B1 Flowing Dec 4</a:t>
            </a:r>
            <a:r>
              <a:rPr lang="en-US" sz="1200" b="1" baseline="30000" dirty="0" smtClean="0">
                <a:solidFill>
                  <a:schemeClr val="bg1"/>
                </a:solidFill>
                <a:latin typeface="Arial" pitchFamily="34" charset="0"/>
                <a:cs typeface="Arial" pitchFamily="34" charset="0"/>
              </a:rPr>
              <a:t>th</a:t>
            </a:r>
            <a:r>
              <a:rPr lang="en-US" sz="1200" b="1" dirty="0" smtClean="0">
                <a:solidFill>
                  <a:schemeClr val="bg1"/>
                </a:solidFill>
                <a:latin typeface="Arial" pitchFamily="34" charset="0"/>
                <a:cs typeface="Arial" pitchFamily="34" charset="0"/>
              </a:rPr>
              <a:t>, 2014</a:t>
            </a:r>
            <a:endParaRPr lang="en-US" sz="1200" b="1" dirty="0">
              <a:solidFill>
                <a:schemeClr val="bg1"/>
              </a:solidFill>
              <a:latin typeface="Arial" pitchFamily="34" charset="0"/>
              <a:cs typeface="Arial" pitchFamily="34" charset="0"/>
            </a:endParaRPr>
          </a:p>
        </p:txBody>
      </p:sp>
      <p:sp>
        <p:nvSpPr>
          <p:cNvPr id="3" name="Title 2"/>
          <p:cNvSpPr>
            <a:spLocks noGrp="1"/>
          </p:cNvSpPr>
          <p:nvPr>
            <p:ph type="ctrTitle"/>
          </p:nvPr>
        </p:nvSpPr>
        <p:spPr/>
        <p:txBody>
          <a:bodyPr/>
          <a:lstStyle/>
          <a:p>
            <a:endParaRPr lang="id-ID"/>
          </a:p>
        </p:txBody>
      </p:sp>
      <p:sp>
        <p:nvSpPr>
          <p:cNvPr id="9" name="Title 1"/>
          <p:cNvSpPr txBox="1">
            <a:spLocks/>
          </p:cNvSpPr>
          <p:nvPr/>
        </p:nvSpPr>
        <p:spPr>
          <a:xfrm>
            <a:off x="381000" y="381000"/>
            <a:ext cx="8229600" cy="1143000"/>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3800" kern="1200">
                <a:solidFill>
                  <a:schemeClr val="tx1"/>
                </a:solidFill>
                <a:latin typeface="+mj-lt"/>
                <a:ea typeface="+mj-ea"/>
                <a:cs typeface="+mj-cs"/>
              </a:defRPr>
            </a:lvl1pPr>
          </a:lstStyle>
          <a:p>
            <a:r>
              <a:rPr lang="en-US" dirty="0" smtClean="0">
                <a:ea typeface="ＭＳ Ｐゴシック" pitchFamily="34" charset="-128"/>
              </a:rPr>
              <a:t>Geothermal systems were found</a:t>
            </a:r>
            <a:r>
              <a:rPr lang="id-ID" dirty="0" smtClean="0">
                <a:ea typeface="ＭＳ Ｐゴシック" pitchFamily="34" charset="-128"/>
              </a:rPr>
              <a:t> </a:t>
            </a:r>
            <a:br>
              <a:rPr lang="id-ID" dirty="0" smtClean="0">
                <a:ea typeface="ＭＳ Ｐゴシック" pitchFamily="34" charset="-128"/>
              </a:rPr>
            </a:br>
            <a:r>
              <a:rPr lang="id-ID" dirty="0" smtClean="0">
                <a:ea typeface="ＭＳ Ｐゴシック" pitchFamily="34" charset="-128"/>
              </a:rPr>
              <a:t>in Rantau Dedap</a:t>
            </a:r>
            <a:endParaRPr lang="en-US" dirty="0" smtClean="0">
              <a:ea typeface="ＭＳ Ｐゴシック" pitchFamily="34" charset="-128"/>
            </a:endParaRPr>
          </a:p>
        </p:txBody>
      </p:sp>
    </p:spTree>
    <p:extLst>
      <p:ext uri="{BB962C8B-B14F-4D97-AF65-F5344CB8AC3E}">
        <p14:creationId xmlns:p14="http://schemas.microsoft.com/office/powerpoint/2010/main" val="2232513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a:grpSpLocks noChangeAspect="1"/>
          </p:cNvGrpSpPr>
          <p:nvPr/>
        </p:nvGrpSpPr>
        <p:grpSpPr>
          <a:xfrm>
            <a:off x="3078239" y="1336529"/>
            <a:ext cx="3789000" cy="3786141"/>
            <a:chOff x="1687512" y="1494266"/>
            <a:chExt cx="5448300" cy="4520516"/>
          </a:xfrm>
        </p:grpSpPr>
        <p:pic>
          <p:nvPicPr>
            <p:cNvPr id="22" name="Picture 2"/>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rcRect l="11116" r="7372" b="13263"/>
            <a:stretch/>
          </p:blipFill>
          <p:spPr bwMode="auto">
            <a:xfrm>
              <a:off x="1687512" y="1494266"/>
              <a:ext cx="5448300" cy="45205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3" name="TextBox 22"/>
            <p:cNvSpPr txBox="1"/>
            <p:nvPr/>
          </p:nvSpPr>
          <p:spPr>
            <a:xfrm>
              <a:off x="4926609" y="2961396"/>
              <a:ext cx="528478" cy="276998"/>
            </a:xfrm>
            <a:prstGeom prst="rect">
              <a:avLst/>
            </a:prstGeom>
            <a:noFill/>
          </p:spPr>
          <p:txBody>
            <a:bodyPr wrap="none" rtlCol="0">
              <a:spAutoFit/>
            </a:bodyPr>
            <a:lstStyle/>
            <a:p>
              <a:r>
                <a:rPr lang="en-US" sz="1200" b="1" dirty="0" smtClean="0">
                  <a:solidFill>
                    <a:srgbClr val="0000FF"/>
                  </a:solidFill>
                  <a:latin typeface="Trebuchet MS" panose="020B0603020202020204" pitchFamily="34" charset="0"/>
                </a:rPr>
                <a:t>Pad I</a:t>
              </a:r>
              <a:endParaRPr lang="en-US" sz="1200" b="1" dirty="0">
                <a:solidFill>
                  <a:srgbClr val="0000FF"/>
                </a:solidFill>
                <a:latin typeface="Trebuchet MS" panose="020B0603020202020204" pitchFamily="34" charset="0"/>
              </a:endParaRPr>
            </a:p>
          </p:txBody>
        </p:sp>
        <p:sp>
          <p:nvSpPr>
            <p:cNvPr id="24" name="TextBox 23"/>
            <p:cNvSpPr txBox="1"/>
            <p:nvPr/>
          </p:nvSpPr>
          <p:spPr>
            <a:xfrm>
              <a:off x="4121775" y="3030006"/>
              <a:ext cx="579774" cy="276998"/>
            </a:xfrm>
            <a:prstGeom prst="rect">
              <a:avLst/>
            </a:prstGeom>
            <a:noFill/>
          </p:spPr>
          <p:txBody>
            <a:bodyPr wrap="none" rtlCol="0">
              <a:spAutoFit/>
            </a:bodyPr>
            <a:lstStyle/>
            <a:p>
              <a:r>
                <a:rPr lang="en-US" sz="1200" b="1" dirty="0" smtClean="0">
                  <a:solidFill>
                    <a:srgbClr val="0000FF"/>
                  </a:solidFill>
                  <a:latin typeface="Trebuchet MS" panose="020B0603020202020204" pitchFamily="34" charset="0"/>
                </a:rPr>
                <a:t>Pad C</a:t>
              </a:r>
              <a:endParaRPr lang="en-US" sz="1200" b="1" dirty="0">
                <a:solidFill>
                  <a:srgbClr val="0000FF"/>
                </a:solidFill>
                <a:latin typeface="Trebuchet MS" panose="020B0603020202020204" pitchFamily="34" charset="0"/>
              </a:endParaRPr>
            </a:p>
          </p:txBody>
        </p:sp>
        <p:sp>
          <p:nvSpPr>
            <p:cNvPr id="28" name="TextBox 27"/>
            <p:cNvSpPr txBox="1"/>
            <p:nvPr/>
          </p:nvSpPr>
          <p:spPr>
            <a:xfrm>
              <a:off x="4673797" y="3656178"/>
              <a:ext cx="573361" cy="276998"/>
            </a:xfrm>
            <a:prstGeom prst="rect">
              <a:avLst/>
            </a:prstGeom>
            <a:noFill/>
          </p:spPr>
          <p:txBody>
            <a:bodyPr wrap="none" rtlCol="0">
              <a:spAutoFit/>
            </a:bodyPr>
            <a:lstStyle/>
            <a:p>
              <a:r>
                <a:rPr lang="en-US" sz="1200" b="1" dirty="0" smtClean="0">
                  <a:solidFill>
                    <a:srgbClr val="0000FF"/>
                  </a:solidFill>
                  <a:latin typeface="Trebuchet MS" panose="020B0603020202020204" pitchFamily="34" charset="0"/>
                </a:rPr>
                <a:t>Pad E</a:t>
              </a:r>
              <a:endParaRPr lang="en-US" sz="1200" b="1" dirty="0">
                <a:solidFill>
                  <a:srgbClr val="0000FF"/>
                </a:solidFill>
                <a:latin typeface="Trebuchet MS" panose="020B0603020202020204" pitchFamily="34" charset="0"/>
              </a:endParaRPr>
            </a:p>
          </p:txBody>
        </p:sp>
        <p:sp>
          <p:nvSpPr>
            <p:cNvPr id="29" name="TextBox 28"/>
            <p:cNvSpPr txBox="1"/>
            <p:nvPr/>
          </p:nvSpPr>
          <p:spPr>
            <a:xfrm>
              <a:off x="3518556" y="3643094"/>
              <a:ext cx="576568" cy="276998"/>
            </a:xfrm>
            <a:prstGeom prst="rect">
              <a:avLst/>
            </a:prstGeom>
            <a:noFill/>
          </p:spPr>
          <p:txBody>
            <a:bodyPr wrap="none" rtlCol="0">
              <a:spAutoFit/>
            </a:bodyPr>
            <a:lstStyle/>
            <a:p>
              <a:r>
                <a:rPr lang="en-US" sz="1200" b="1" dirty="0" smtClean="0">
                  <a:solidFill>
                    <a:srgbClr val="0000FF"/>
                  </a:solidFill>
                  <a:latin typeface="Trebuchet MS" panose="020B0603020202020204" pitchFamily="34" charset="0"/>
                </a:rPr>
                <a:t>Pad B</a:t>
              </a:r>
              <a:endParaRPr lang="en-US" sz="1200" b="1" dirty="0">
                <a:solidFill>
                  <a:srgbClr val="0000FF"/>
                </a:solidFill>
                <a:latin typeface="Trebuchet MS" panose="020B0603020202020204" pitchFamily="34" charset="0"/>
              </a:endParaRPr>
            </a:p>
          </p:txBody>
        </p:sp>
      </p:grpSp>
      <p:pic>
        <p:nvPicPr>
          <p:cNvPr id="8"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l="66289" t="14797" r="1542" b="1156"/>
          <a:stretch/>
        </p:blipFill>
        <p:spPr bwMode="auto">
          <a:xfrm>
            <a:off x="1774023" y="1295400"/>
            <a:ext cx="1143000" cy="177606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l="35134" t="15857" r="35252"/>
          <a:stretch/>
        </p:blipFill>
        <p:spPr bwMode="auto">
          <a:xfrm>
            <a:off x="3298510" y="4818417"/>
            <a:ext cx="1161957" cy="175685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a:hlinkClick r:id="rId7" action="ppaction://hlinksldjump"/>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l="1086" t="14988" r="66203"/>
          <a:stretch/>
        </p:blipFill>
        <p:spPr bwMode="auto">
          <a:xfrm>
            <a:off x="1752600" y="4126578"/>
            <a:ext cx="1219200" cy="182639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5" name="Straight Arrow Connector 14"/>
          <p:cNvCxnSpPr/>
          <p:nvPr/>
        </p:nvCxnSpPr>
        <p:spPr>
          <a:xfrm flipH="1">
            <a:off x="3091216" y="3463831"/>
            <a:ext cx="1619836" cy="66274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2971800" y="2450418"/>
            <a:ext cx="2174073" cy="4592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4058836" y="3472709"/>
            <a:ext cx="696605" cy="131019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658384" y="6535744"/>
            <a:ext cx="533400" cy="25391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id-ID" sz="1050" b="1" dirty="0" smtClean="0"/>
              <a:t>RD-B2</a:t>
            </a:r>
            <a:endParaRPr lang="id-ID" sz="1050" b="1" dirty="0"/>
          </a:p>
        </p:txBody>
      </p:sp>
      <p:sp>
        <p:nvSpPr>
          <p:cNvPr id="26" name="TextBox 25"/>
          <p:cNvSpPr txBox="1"/>
          <p:nvPr/>
        </p:nvSpPr>
        <p:spPr>
          <a:xfrm>
            <a:off x="2090336" y="3071460"/>
            <a:ext cx="533400" cy="25391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id-ID" sz="1000" b="1" dirty="0" smtClean="0"/>
              <a:t>RD-C1</a:t>
            </a:r>
            <a:endParaRPr lang="id-ID" sz="1000" b="1" dirty="0"/>
          </a:p>
        </p:txBody>
      </p:sp>
      <p:sp>
        <p:nvSpPr>
          <p:cNvPr id="27" name="TextBox 26"/>
          <p:cNvSpPr txBox="1"/>
          <p:nvPr/>
        </p:nvSpPr>
        <p:spPr>
          <a:xfrm>
            <a:off x="2067547" y="5895905"/>
            <a:ext cx="533400" cy="25391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id-ID" sz="1050" b="1" dirty="0" smtClean="0"/>
              <a:t>RD-B1</a:t>
            </a:r>
            <a:endParaRPr lang="id-ID" sz="1050" b="1" dirty="0"/>
          </a:p>
        </p:txBody>
      </p:sp>
      <p:sp>
        <p:nvSpPr>
          <p:cNvPr id="4" name="Freeform 3"/>
          <p:cNvSpPr/>
          <p:nvPr/>
        </p:nvSpPr>
        <p:spPr>
          <a:xfrm>
            <a:off x="5133346" y="2365104"/>
            <a:ext cx="544370" cy="217489"/>
          </a:xfrm>
          <a:custGeom>
            <a:avLst/>
            <a:gdLst>
              <a:gd name="connsiteX0" fmla="*/ 0 w 547928"/>
              <a:gd name="connsiteY0" fmla="*/ 74718 h 174341"/>
              <a:gd name="connsiteX1" fmla="*/ 81833 w 547928"/>
              <a:gd name="connsiteY1" fmla="*/ 24906 h 174341"/>
              <a:gd name="connsiteX2" fmla="*/ 202805 w 547928"/>
              <a:gd name="connsiteY2" fmla="*/ 10674 h 174341"/>
              <a:gd name="connsiteX3" fmla="*/ 391377 w 547928"/>
              <a:gd name="connsiteY3" fmla="*/ 0 h 174341"/>
              <a:gd name="connsiteX4" fmla="*/ 483885 w 547928"/>
              <a:gd name="connsiteY4" fmla="*/ 60486 h 174341"/>
              <a:gd name="connsiteX5" fmla="*/ 547928 w 547928"/>
              <a:gd name="connsiteY5" fmla="*/ 124529 h 174341"/>
              <a:gd name="connsiteX6" fmla="*/ 544370 w 547928"/>
              <a:gd name="connsiteY6" fmla="*/ 174341 h 174341"/>
              <a:gd name="connsiteX0" fmla="*/ 0 w 547928"/>
              <a:gd name="connsiteY0" fmla="*/ 74718 h 174341"/>
              <a:gd name="connsiteX1" fmla="*/ 81833 w 547928"/>
              <a:gd name="connsiteY1" fmla="*/ 24906 h 174341"/>
              <a:gd name="connsiteX2" fmla="*/ 391377 w 547928"/>
              <a:gd name="connsiteY2" fmla="*/ 0 h 174341"/>
              <a:gd name="connsiteX3" fmla="*/ 483885 w 547928"/>
              <a:gd name="connsiteY3" fmla="*/ 60486 h 174341"/>
              <a:gd name="connsiteX4" fmla="*/ 547928 w 547928"/>
              <a:gd name="connsiteY4" fmla="*/ 124529 h 174341"/>
              <a:gd name="connsiteX5" fmla="*/ 544370 w 547928"/>
              <a:gd name="connsiteY5" fmla="*/ 174341 h 174341"/>
              <a:gd name="connsiteX0" fmla="*/ 0 w 547928"/>
              <a:gd name="connsiteY0" fmla="*/ 117414 h 217037"/>
              <a:gd name="connsiteX1" fmla="*/ 81833 w 547928"/>
              <a:gd name="connsiteY1" fmla="*/ 67602 h 217037"/>
              <a:gd name="connsiteX2" fmla="*/ 334450 w 547928"/>
              <a:gd name="connsiteY2" fmla="*/ 0 h 217037"/>
              <a:gd name="connsiteX3" fmla="*/ 483885 w 547928"/>
              <a:gd name="connsiteY3" fmla="*/ 103182 h 217037"/>
              <a:gd name="connsiteX4" fmla="*/ 547928 w 547928"/>
              <a:gd name="connsiteY4" fmla="*/ 167225 h 217037"/>
              <a:gd name="connsiteX5" fmla="*/ 544370 w 547928"/>
              <a:gd name="connsiteY5" fmla="*/ 217037 h 217037"/>
              <a:gd name="connsiteX0" fmla="*/ 0 w 547928"/>
              <a:gd name="connsiteY0" fmla="*/ 117866 h 217489"/>
              <a:gd name="connsiteX1" fmla="*/ 81833 w 547928"/>
              <a:gd name="connsiteY1" fmla="*/ 68054 h 217489"/>
              <a:gd name="connsiteX2" fmla="*/ 334450 w 547928"/>
              <a:gd name="connsiteY2" fmla="*/ 452 h 217489"/>
              <a:gd name="connsiteX3" fmla="*/ 483885 w 547928"/>
              <a:gd name="connsiteY3" fmla="*/ 103634 h 217489"/>
              <a:gd name="connsiteX4" fmla="*/ 547928 w 547928"/>
              <a:gd name="connsiteY4" fmla="*/ 167677 h 217489"/>
              <a:gd name="connsiteX5" fmla="*/ 544370 w 547928"/>
              <a:gd name="connsiteY5" fmla="*/ 217489 h 217489"/>
              <a:gd name="connsiteX0" fmla="*/ 0 w 544370"/>
              <a:gd name="connsiteY0" fmla="*/ 117866 h 217489"/>
              <a:gd name="connsiteX1" fmla="*/ 81833 w 544370"/>
              <a:gd name="connsiteY1" fmla="*/ 68054 h 217489"/>
              <a:gd name="connsiteX2" fmla="*/ 334450 w 544370"/>
              <a:gd name="connsiteY2" fmla="*/ 452 h 217489"/>
              <a:gd name="connsiteX3" fmla="*/ 483885 w 544370"/>
              <a:gd name="connsiteY3" fmla="*/ 103634 h 217489"/>
              <a:gd name="connsiteX4" fmla="*/ 544370 w 544370"/>
              <a:gd name="connsiteY4" fmla="*/ 217489 h 217489"/>
              <a:gd name="connsiteX0" fmla="*/ 0 w 544370"/>
              <a:gd name="connsiteY0" fmla="*/ 117866 h 217489"/>
              <a:gd name="connsiteX1" fmla="*/ 81833 w 544370"/>
              <a:gd name="connsiteY1" fmla="*/ 68054 h 217489"/>
              <a:gd name="connsiteX2" fmla="*/ 334450 w 544370"/>
              <a:gd name="connsiteY2" fmla="*/ 452 h 217489"/>
              <a:gd name="connsiteX3" fmla="*/ 483885 w 544370"/>
              <a:gd name="connsiteY3" fmla="*/ 103634 h 217489"/>
              <a:gd name="connsiteX4" fmla="*/ 544370 w 544370"/>
              <a:gd name="connsiteY4" fmla="*/ 217489 h 217489"/>
              <a:gd name="connsiteX0" fmla="*/ 0 w 544370"/>
              <a:gd name="connsiteY0" fmla="*/ 117866 h 217489"/>
              <a:gd name="connsiteX1" fmla="*/ 81833 w 544370"/>
              <a:gd name="connsiteY1" fmla="*/ 68054 h 217489"/>
              <a:gd name="connsiteX2" fmla="*/ 334450 w 544370"/>
              <a:gd name="connsiteY2" fmla="*/ 452 h 217489"/>
              <a:gd name="connsiteX3" fmla="*/ 483885 w 544370"/>
              <a:gd name="connsiteY3" fmla="*/ 103634 h 217489"/>
              <a:gd name="connsiteX4" fmla="*/ 544370 w 544370"/>
              <a:gd name="connsiteY4" fmla="*/ 217489 h 21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370" h="217489">
                <a:moveTo>
                  <a:pt x="0" y="117866"/>
                </a:moveTo>
                <a:cubicBezTo>
                  <a:pt x="27278" y="101262"/>
                  <a:pt x="26091" y="87623"/>
                  <a:pt x="81833" y="68054"/>
                </a:cubicBezTo>
                <a:cubicBezTo>
                  <a:pt x="137575" y="48485"/>
                  <a:pt x="267441" y="-5478"/>
                  <a:pt x="334450" y="452"/>
                </a:cubicBezTo>
                <a:cubicBezTo>
                  <a:pt x="401459" y="6382"/>
                  <a:pt x="463723" y="65682"/>
                  <a:pt x="483885" y="103634"/>
                </a:cubicBezTo>
                <a:lnTo>
                  <a:pt x="544370" y="217489"/>
                </a:lnTo>
              </a:path>
            </a:pathLst>
          </a:cu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4"/>
          <p:cNvSpPr/>
          <p:nvPr/>
        </p:nvSpPr>
        <p:spPr>
          <a:xfrm>
            <a:off x="5250759" y="2422484"/>
            <a:ext cx="24906" cy="64044"/>
          </a:xfrm>
          <a:custGeom>
            <a:avLst/>
            <a:gdLst>
              <a:gd name="connsiteX0" fmla="*/ 0 w 24906"/>
              <a:gd name="connsiteY0" fmla="*/ 0 h 64044"/>
              <a:gd name="connsiteX1" fmla="*/ 24906 w 24906"/>
              <a:gd name="connsiteY1" fmla="*/ 64044 h 64044"/>
            </a:gdLst>
            <a:ahLst/>
            <a:cxnLst>
              <a:cxn ang="0">
                <a:pos x="connsiteX0" y="connsiteY0"/>
              </a:cxn>
              <a:cxn ang="0">
                <a:pos x="connsiteX1" y="connsiteY1"/>
              </a:cxn>
            </a:cxnLst>
            <a:rect l="l" t="t" r="r" b="b"/>
            <a:pathLst>
              <a:path w="24906" h="64044">
                <a:moveTo>
                  <a:pt x="0" y="0"/>
                </a:moveTo>
                <a:lnTo>
                  <a:pt x="24906" y="64044"/>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5350383" y="2386904"/>
            <a:ext cx="17789" cy="56928"/>
          </a:xfrm>
          <a:custGeom>
            <a:avLst/>
            <a:gdLst>
              <a:gd name="connsiteX0" fmla="*/ 0 w 17789"/>
              <a:gd name="connsiteY0" fmla="*/ 0 h 56928"/>
              <a:gd name="connsiteX1" fmla="*/ 17789 w 17789"/>
              <a:gd name="connsiteY1" fmla="*/ 56928 h 56928"/>
            </a:gdLst>
            <a:ahLst/>
            <a:cxnLst>
              <a:cxn ang="0">
                <a:pos x="connsiteX0" y="connsiteY0"/>
              </a:cxn>
              <a:cxn ang="0">
                <a:pos x="connsiteX1" y="connsiteY1"/>
              </a:cxn>
            </a:cxnLst>
            <a:rect l="l" t="t" r="r" b="b"/>
            <a:pathLst>
              <a:path w="17789" h="56928">
                <a:moveTo>
                  <a:pt x="0" y="0"/>
                </a:moveTo>
                <a:lnTo>
                  <a:pt x="17789" y="56928"/>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5439332" y="2365556"/>
            <a:ext cx="7116" cy="67602"/>
          </a:xfrm>
          <a:custGeom>
            <a:avLst/>
            <a:gdLst>
              <a:gd name="connsiteX0" fmla="*/ 0 w 7116"/>
              <a:gd name="connsiteY0" fmla="*/ 0 h 67602"/>
              <a:gd name="connsiteX1" fmla="*/ 7116 w 7116"/>
              <a:gd name="connsiteY1" fmla="*/ 67602 h 67602"/>
            </a:gdLst>
            <a:ahLst/>
            <a:cxnLst>
              <a:cxn ang="0">
                <a:pos x="connsiteX0" y="connsiteY0"/>
              </a:cxn>
              <a:cxn ang="0">
                <a:pos x="connsiteX1" y="connsiteY1"/>
              </a:cxn>
            </a:cxnLst>
            <a:rect l="l" t="t" r="r" b="b"/>
            <a:pathLst>
              <a:path w="7116" h="67602">
                <a:moveTo>
                  <a:pt x="0" y="0"/>
                </a:moveTo>
                <a:lnTo>
                  <a:pt x="7116" y="67602"/>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a:off x="5496260" y="2390462"/>
            <a:ext cx="35579" cy="46254"/>
          </a:xfrm>
          <a:custGeom>
            <a:avLst/>
            <a:gdLst>
              <a:gd name="connsiteX0" fmla="*/ 0 w 35579"/>
              <a:gd name="connsiteY0" fmla="*/ 46254 h 46254"/>
              <a:gd name="connsiteX1" fmla="*/ 35579 w 35579"/>
              <a:gd name="connsiteY1" fmla="*/ 0 h 46254"/>
            </a:gdLst>
            <a:ahLst/>
            <a:cxnLst>
              <a:cxn ang="0">
                <a:pos x="connsiteX0" y="connsiteY0"/>
              </a:cxn>
              <a:cxn ang="0">
                <a:pos x="connsiteX1" y="connsiteY1"/>
              </a:cxn>
            </a:cxnLst>
            <a:rect l="l" t="t" r="r" b="b"/>
            <a:pathLst>
              <a:path w="35579" h="46254">
                <a:moveTo>
                  <a:pt x="0" y="46254"/>
                </a:moveTo>
                <a:lnTo>
                  <a:pt x="35579" y="0"/>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a:off x="5560303" y="2450948"/>
            <a:ext cx="49812" cy="42696"/>
          </a:xfrm>
          <a:custGeom>
            <a:avLst/>
            <a:gdLst>
              <a:gd name="connsiteX0" fmla="*/ 0 w 49812"/>
              <a:gd name="connsiteY0" fmla="*/ 42696 h 42696"/>
              <a:gd name="connsiteX1" fmla="*/ 49812 w 49812"/>
              <a:gd name="connsiteY1" fmla="*/ 0 h 42696"/>
            </a:gdLst>
            <a:ahLst/>
            <a:cxnLst>
              <a:cxn ang="0">
                <a:pos x="connsiteX0" y="connsiteY0"/>
              </a:cxn>
              <a:cxn ang="0">
                <a:pos x="connsiteX1" y="connsiteY1"/>
              </a:cxn>
            </a:cxnLst>
            <a:rect l="l" t="t" r="r" b="b"/>
            <a:pathLst>
              <a:path w="49812" h="42696">
                <a:moveTo>
                  <a:pt x="0" y="42696"/>
                </a:moveTo>
                <a:lnTo>
                  <a:pt x="49812" y="0"/>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a:off x="5610115" y="2547013"/>
            <a:ext cx="42696" cy="28464"/>
          </a:xfrm>
          <a:custGeom>
            <a:avLst/>
            <a:gdLst>
              <a:gd name="connsiteX0" fmla="*/ 0 w 42696"/>
              <a:gd name="connsiteY0" fmla="*/ 28464 h 28464"/>
              <a:gd name="connsiteX1" fmla="*/ 42696 w 42696"/>
              <a:gd name="connsiteY1" fmla="*/ 0 h 28464"/>
            </a:gdLst>
            <a:ahLst/>
            <a:cxnLst>
              <a:cxn ang="0">
                <a:pos x="connsiteX0" y="connsiteY0"/>
              </a:cxn>
              <a:cxn ang="0">
                <a:pos x="connsiteX1" y="connsiteY1"/>
              </a:cxn>
            </a:cxnLst>
            <a:rect l="l" t="t" r="r" b="b"/>
            <a:pathLst>
              <a:path w="42696" h="28464">
                <a:moveTo>
                  <a:pt x="0" y="28464"/>
                </a:moveTo>
                <a:lnTo>
                  <a:pt x="42696" y="0"/>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p:cNvSpPr/>
          <p:nvPr/>
        </p:nvSpPr>
        <p:spPr>
          <a:xfrm>
            <a:off x="5165368" y="2472296"/>
            <a:ext cx="24906" cy="53369"/>
          </a:xfrm>
          <a:custGeom>
            <a:avLst/>
            <a:gdLst>
              <a:gd name="connsiteX0" fmla="*/ 24906 w 24906"/>
              <a:gd name="connsiteY0" fmla="*/ 53369 h 53369"/>
              <a:gd name="connsiteX1" fmla="*/ 0 w 24906"/>
              <a:gd name="connsiteY1" fmla="*/ 0 h 53369"/>
            </a:gdLst>
            <a:ahLst/>
            <a:cxnLst>
              <a:cxn ang="0">
                <a:pos x="connsiteX0" y="connsiteY0"/>
              </a:cxn>
              <a:cxn ang="0">
                <a:pos x="connsiteX1" y="connsiteY1"/>
              </a:cxn>
            </a:cxnLst>
            <a:rect l="l" t="t" r="r" b="b"/>
            <a:pathLst>
              <a:path w="24906" h="53369">
                <a:moveTo>
                  <a:pt x="24906" y="53369"/>
                </a:moveTo>
                <a:lnTo>
                  <a:pt x="0" y="0"/>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700076" y="2123198"/>
            <a:ext cx="1132041" cy="261610"/>
          </a:xfrm>
          <a:prstGeom prst="rect">
            <a:avLst/>
          </a:prstGeom>
          <a:noFill/>
        </p:spPr>
        <p:txBody>
          <a:bodyPr wrap="none" rtlCol="0">
            <a:spAutoFit/>
          </a:bodyPr>
          <a:lstStyle/>
          <a:p>
            <a:r>
              <a:rPr lang="en-US" sz="1100" dirty="0" err="1" smtClean="0"/>
              <a:t>Bkt</a:t>
            </a:r>
            <a:r>
              <a:rPr lang="en-US" sz="1100" dirty="0" smtClean="0"/>
              <a:t> </a:t>
            </a:r>
            <a:r>
              <a:rPr lang="en-US" sz="1100" dirty="0" err="1" smtClean="0"/>
              <a:t>Besar</a:t>
            </a:r>
            <a:r>
              <a:rPr lang="en-US" sz="1100" dirty="0" smtClean="0"/>
              <a:t> Crater</a:t>
            </a:r>
            <a:endParaRPr lang="en-US" sz="1100" dirty="0"/>
          </a:p>
        </p:txBody>
      </p:sp>
      <p:sp>
        <p:nvSpPr>
          <p:cNvPr id="30" name="Slide Number Placeholder 8"/>
          <p:cNvSpPr>
            <a:spLocks noGrp="1"/>
          </p:cNvSpPr>
          <p:nvPr>
            <p:ph type="sldNum" sz="quarter" idx="4294967295"/>
          </p:nvPr>
        </p:nvSpPr>
        <p:spPr>
          <a:xfrm>
            <a:off x="8589819" y="6340475"/>
            <a:ext cx="470477" cy="365125"/>
          </a:xfrm>
          <a:prstGeom prst="rect">
            <a:avLst/>
          </a:prstGeom>
        </p:spPr>
        <p:txBody>
          <a:bodyPr/>
          <a:lstStyle/>
          <a:p>
            <a:fld id="{5E665158-ADFA-435E-B061-71EF29F8A364}" type="slidenum">
              <a:rPr lang="en-US" sz="1100" smtClean="0"/>
              <a:pPr/>
              <a:t>39</a:t>
            </a:fld>
            <a:endParaRPr lang="en-US" sz="1100" dirty="0"/>
          </a:p>
        </p:txBody>
      </p:sp>
      <p:pic>
        <p:nvPicPr>
          <p:cNvPr id="2050" name="Picture 2">
            <a:hlinkClick r:id="" action="ppaction://noaction"/>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832117" y="4624342"/>
            <a:ext cx="1180313" cy="17328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1" name="Straight Arrow Connector 30"/>
          <p:cNvCxnSpPr>
            <a:stCxn id="23" idx="1"/>
          </p:cNvCxnSpPr>
          <p:nvPr/>
        </p:nvCxnSpPr>
        <p:spPr>
          <a:xfrm>
            <a:off x="5330857" y="2681318"/>
            <a:ext cx="1015166" cy="187446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6184006" y="6327892"/>
            <a:ext cx="573659" cy="25391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id-ID" sz="1000" b="1" dirty="0" smtClean="0"/>
              <a:t>RD-</a:t>
            </a:r>
            <a:r>
              <a:rPr lang="en-US" sz="1000" b="1" dirty="0" smtClean="0"/>
              <a:t>I</a:t>
            </a:r>
            <a:r>
              <a:rPr lang="id-ID" sz="1000" b="1" dirty="0" smtClean="0"/>
              <a:t>1</a:t>
            </a:r>
            <a:endParaRPr lang="id-ID" sz="1000" b="1" dirty="0"/>
          </a:p>
        </p:txBody>
      </p:sp>
      <p:sp>
        <p:nvSpPr>
          <p:cNvPr id="32" name="Title 1"/>
          <p:cNvSpPr txBox="1">
            <a:spLocks/>
          </p:cNvSpPr>
          <p:nvPr/>
        </p:nvSpPr>
        <p:spPr>
          <a:xfrm>
            <a:off x="381000" y="304800"/>
            <a:ext cx="8229600" cy="1143000"/>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3800" kern="1200">
                <a:solidFill>
                  <a:schemeClr val="tx1"/>
                </a:solidFill>
                <a:latin typeface="+mj-lt"/>
                <a:ea typeface="+mj-ea"/>
                <a:cs typeface="+mj-cs"/>
              </a:defRPr>
            </a:lvl1pPr>
          </a:lstStyle>
          <a:p>
            <a:r>
              <a:rPr lang="en-US" dirty="0" smtClean="0">
                <a:ea typeface="ＭＳ Ｐゴシック" pitchFamily="34" charset="-128"/>
              </a:rPr>
              <a:t>S</a:t>
            </a:r>
            <a:r>
              <a:rPr lang="id-ID" dirty="0" smtClean="0">
                <a:ea typeface="ＭＳ Ｐゴシック" pitchFamily="34" charset="-128"/>
              </a:rPr>
              <a:t>ignificant reserve found </a:t>
            </a:r>
          </a:p>
          <a:p>
            <a:r>
              <a:rPr lang="id-ID" dirty="0" smtClean="0">
                <a:ea typeface="ＭＳ Ｐゴシック" pitchFamily="34" charset="-128"/>
              </a:rPr>
              <a:t>only with 4 wells drilling</a:t>
            </a:r>
            <a:endParaRPr lang="en-US" dirty="0" smtClean="0">
              <a:ea typeface="ＭＳ Ｐゴシック" pitchFamily="34" charset="-128"/>
            </a:endParaRPr>
          </a:p>
        </p:txBody>
      </p:sp>
    </p:spTree>
    <p:extLst>
      <p:ext uri="{BB962C8B-B14F-4D97-AF65-F5344CB8AC3E}">
        <p14:creationId xmlns:p14="http://schemas.microsoft.com/office/powerpoint/2010/main" val="10595625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Summary</a:t>
            </a:r>
            <a:endParaRPr lang="en-US" dirty="0"/>
          </a:p>
        </p:txBody>
      </p:sp>
      <p:sp>
        <p:nvSpPr>
          <p:cNvPr id="3" name="Content Placeholder 2"/>
          <p:cNvSpPr>
            <a:spLocks noGrp="1"/>
          </p:cNvSpPr>
          <p:nvPr>
            <p:ph idx="1"/>
          </p:nvPr>
        </p:nvSpPr>
        <p:spPr>
          <a:xfrm>
            <a:off x="457200" y="1447800"/>
            <a:ext cx="8229600" cy="4525963"/>
          </a:xfrm>
        </p:spPr>
        <p:txBody>
          <a:bodyPr>
            <a:normAutofit/>
          </a:bodyPr>
          <a:lstStyle/>
          <a:p>
            <a:r>
              <a:rPr lang="en-US" dirty="0" smtClean="0"/>
              <a:t>Government </a:t>
            </a:r>
            <a:r>
              <a:rPr lang="en-US" dirty="0" smtClean="0"/>
              <a:t>guarantee </a:t>
            </a:r>
            <a:r>
              <a:rPr lang="id-ID" dirty="0" smtClean="0"/>
              <a:t>breakthrough</a:t>
            </a:r>
            <a:endParaRPr lang="en-US" dirty="0" smtClean="0"/>
          </a:p>
          <a:p>
            <a:r>
              <a:rPr lang="id-ID" dirty="0" smtClean="0"/>
              <a:t>Electricity </a:t>
            </a:r>
            <a:r>
              <a:rPr lang="en-US" dirty="0" smtClean="0"/>
              <a:t>Price </a:t>
            </a:r>
            <a:r>
              <a:rPr lang="id-ID" dirty="0" smtClean="0"/>
              <a:t>breakthrough</a:t>
            </a:r>
            <a:endParaRPr lang="en-US" dirty="0" smtClean="0"/>
          </a:p>
          <a:p>
            <a:r>
              <a:rPr lang="en-US" dirty="0" smtClean="0"/>
              <a:t>Restricted forest entry </a:t>
            </a:r>
            <a:r>
              <a:rPr lang="id-ID" dirty="0" smtClean="0"/>
              <a:t>breakthrough</a:t>
            </a:r>
            <a:endParaRPr lang="en-US" dirty="0" smtClean="0"/>
          </a:p>
          <a:p>
            <a:r>
              <a:rPr lang="en-US" dirty="0" smtClean="0"/>
              <a:t>Financing for exploration </a:t>
            </a:r>
            <a:r>
              <a:rPr lang="id-ID" dirty="0" smtClean="0"/>
              <a:t>breakthrough</a:t>
            </a:r>
            <a:endParaRPr lang="en-US" dirty="0" smtClean="0"/>
          </a:p>
          <a:p>
            <a:r>
              <a:rPr lang="id-ID" dirty="0" smtClean="0"/>
              <a:t>Civil infrastructure breakthrough</a:t>
            </a:r>
          </a:p>
          <a:p>
            <a:r>
              <a:rPr lang="id-ID" dirty="0" smtClean="0"/>
              <a:t>Exploration breakthrough</a:t>
            </a:r>
          </a:p>
        </p:txBody>
      </p:sp>
    </p:spTree>
    <p:extLst>
      <p:ext uri="{BB962C8B-B14F-4D97-AF65-F5344CB8AC3E}">
        <p14:creationId xmlns:p14="http://schemas.microsoft.com/office/powerpoint/2010/main" val="31537771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TotalTime>
  <Words>1182</Words>
  <Application>Microsoft Office PowerPoint</Application>
  <PresentationFormat>On-screen Show (4:3)</PresentationFormat>
  <Paragraphs>324</Paragraphs>
  <Slides>40</Slides>
  <Notes>40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Latest breakthrough in Indonesian Geothermal development”</vt:lpstr>
      <vt:lpstr>Presentation Agenda</vt:lpstr>
      <vt:lpstr>PT Supreme Energy has 3(three) Geothermal concessions</vt:lpstr>
      <vt:lpstr>PowerPoint Presentation</vt:lpstr>
      <vt:lpstr>Shareholder structure of the 3(three) companies</vt:lpstr>
      <vt:lpstr>PowerPoint Presentation</vt:lpstr>
      <vt:lpstr>Current status of  Supreme Energy Muara Laboh (SEML)</vt:lpstr>
      <vt:lpstr>Current status of  Supreme Energy Rantau Dedap (SERD)</vt:lpstr>
      <vt:lpstr>Current status of  Supreme Energy Rajabasa (SERB)</vt:lpstr>
      <vt:lpstr>Presentation Agenda</vt:lpstr>
      <vt:lpstr>Government guarantee in the form of  Business Viability Guarantee letter (BVGL)</vt:lpstr>
      <vt:lpstr>Basic Government Guarantee in the form of BVGL or in Indonesian languange called SJKU</vt:lpstr>
      <vt:lpstr>Presentation Agenda</vt:lpstr>
      <vt:lpstr>PowerPoint Presentation</vt:lpstr>
      <vt:lpstr>With new tariff – 7 (seven) Geothermal companies signed the PPA</vt:lpstr>
      <vt:lpstr>Presentation Agenda</vt:lpstr>
      <vt:lpstr>Key Changes on New Geothermal Law</vt:lpstr>
      <vt:lpstr>Presentation Agenda</vt:lpstr>
      <vt:lpstr>Clean Technology Fund Solution to be implemented for Rantau Dedap</vt:lpstr>
      <vt:lpstr>Asian Development Bank (ADB) takes exploration risk and provides Clean Technology Fund </vt:lpstr>
      <vt:lpstr>Presentation Agenda</vt:lpstr>
      <vt:lpstr> Finding hot temperature system is related  to well pad location</vt:lpstr>
      <vt:lpstr>Construction of about 34 km of access roads</vt:lpstr>
      <vt:lpstr>Road bridges has to be built across major rivers</vt:lpstr>
      <vt:lpstr>PowerPoint Presentation</vt:lpstr>
      <vt:lpstr>Stone bridges across ravines were built to reach the drilling well pad</vt:lpstr>
      <vt:lpstr>Stone bridge are built across major ravine - Mechanically stabilized earth (MSE) Wall</vt:lpstr>
      <vt:lpstr>Crossing ravines and valleys in remote jungles needs special engineering and construction feat</vt:lpstr>
      <vt:lpstr>Making access roads to reach high elevation pads is a civil engineering challenge</vt:lpstr>
      <vt:lpstr>Building infrastructure for exploration program needs experienced and specialized capabilities</vt:lpstr>
      <vt:lpstr>Near Geothermal system, there are possibilities of soft soil condition (Geothermally altered clay)</vt:lpstr>
      <vt:lpstr> After construction access road are completed</vt:lpstr>
      <vt:lpstr>Muara Laboh Project  Drilling camp, Explosive bunker, Warehouse and laydown for Pipe casing storage</vt:lpstr>
      <vt:lpstr> Drilling activities started</vt:lpstr>
      <vt:lpstr>PowerPoint Presentation</vt:lpstr>
      <vt:lpstr>Presentation Agenda</vt:lpstr>
      <vt:lpstr>Geothermal systems were found  in Muara Laboh</vt:lpstr>
      <vt:lpstr>PowerPoint Presentation</vt:lpstr>
      <vt:lpstr>PowerPoint Presentation</vt:lpstr>
      <vt:lpstr>Summary</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presentation to Auditors</dc:title>
  <dc:creator>triharyo</dc:creator>
  <cp:lastModifiedBy>Owners</cp:lastModifiedBy>
  <cp:revision>20</cp:revision>
  <dcterms:created xsi:type="dcterms:W3CDTF">2014-10-21T01:18:42Z</dcterms:created>
  <dcterms:modified xsi:type="dcterms:W3CDTF">2015-01-28T00:32:37Z</dcterms:modified>
</cp:coreProperties>
</file>